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58" r:id="rId2"/>
    <p:sldId id="356" r:id="rId3"/>
    <p:sldId id="344" r:id="rId4"/>
    <p:sldId id="317" r:id="rId5"/>
    <p:sldId id="337" r:id="rId6"/>
    <p:sldId id="345" r:id="rId7"/>
    <p:sldId id="338" r:id="rId8"/>
    <p:sldId id="341" r:id="rId9"/>
    <p:sldId id="339" r:id="rId10"/>
    <p:sldId id="340" r:id="rId11"/>
    <p:sldId id="313" r:id="rId12"/>
    <p:sldId id="319" r:id="rId13"/>
    <p:sldId id="320" r:id="rId14"/>
    <p:sldId id="322" r:id="rId15"/>
    <p:sldId id="323" r:id="rId16"/>
    <p:sldId id="333" r:id="rId17"/>
    <p:sldId id="351" r:id="rId18"/>
    <p:sldId id="350" r:id="rId19"/>
    <p:sldId id="346" r:id="rId20"/>
    <p:sldId id="347" r:id="rId21"/>
    <p:sldId id="349" r:id="rId22"/>
    <p:sldId id="355" r:id="rId23"/>
    <p:sldId id="354" r:id="rId24"/>
    <p:sldId id="353" r:id="rId25"/>
    <p:sldId id="35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>
    <p:extLst>
      <p:ext uri="{19B8F6BF-5375-455C-9EA6-DF929625EA0E}">
        <p15:presenceInfo xmlns:p15="http://schemas.microsoft.com/office/powerpoint/2012/main" userId="Leno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  <a:srgbClr val="FF1D1D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291" autoAdjust="0"/>
  </p:normalViewPr>
  <p:slideViewPr>
    <p:cSldViewPr snapToGrid="0">
      <p:cViewPr varScale="1">
        <p:scale>
          <a:sx n="69" d="100"/>
          <a:sy n="69" d="100"/>
        </p:scale>
        <p:origin x="690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4743D-5B23-EC48-8D81-6EBA632DDA84}" type="datetimeFigureOut">
              <a:rPr lang="en-PK" smtClean="0"/>
              <a:t>05/20/2021</a:t>
            </a:fld>
            <a:endParaRPr lang="en-P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C27B0-576B-8C47-8DB2-807F388AF65F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4279168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C27B0-576B-8C47-8DB2-807F388AF65F}" type="slidenum">
              <a:rPr lang="en-PK" smtClean="0"/>
              <a:t>3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254916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C27B0-576B-8C47-8DB2-807F388AF65F}" type="slidenum">
              <a:rPr lang="en-PK" smtClean="0"/>
              <a:t>4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6538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C27B0-576B-8C47-8DB2-807F388AF65F}" type="slidenum">
              <a:rPr lang="en-PK" smtClean="0"/>
              <a:t>8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375779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5C27B0-576B-8C47-8DB2-807F388AF65F}" type="slidenum">
              <a:rPr lang="en-PK" smtClean="0"/>
              <a:t>11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4191689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2BFA1-841A-4261-8400-CF85976D9F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50DEC6-A4EF-4CB9-8552-BEE748622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FBBDD-30EA-4064-B1F3-BFB2FF9B8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DE6A8-A32F-47D3-A8D9-856B2491F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E4A52-8845-49AE-B659-FC494240E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74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1FDDD-44F7-4E97-AE55-F3B7F967F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A72A3F-2517-4D00-8FD3-A5CB1CF747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ED998-EE78-4AF0-876B-7E1E49686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7A639-5582-4903-9F9C-C18C72C23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6F168-7499-4B87-B2E7-6FCB7A773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68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597837-9A06-468B-816C-13BA41C2E0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7E0004-AFB7-4D55-81D7-519BCDB834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19F74-D747-48BA-9F3E-803BD2650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91655-C5E9-4FF5-B017-F118DE443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46A83-240B-487D-88AC-CDA68EC58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566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35701-5298-49EE-BEE3-25EBCD606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D460C-30EA-4A44-9A17-508453D70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9BA0B-9CC7-4FF6-B579-09593104B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991263-4A1D-4A08-987D-EF7C1C446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1F7F3-543A-453E-9235-B17F7CD91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964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83A0E-D58F-499D-A4D0-F6900D69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8E8E1F-58F7-4F8A-91E2-5E8244934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23D57-1A91-475A-B8D1-F0B564519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7EE32-E080-4A9D-88E4-923494056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6CCA0-BE87-457A-9D00-FF92C394E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463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A9C4C-7C98-4CBB-B219-7964E1A37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00A7F-BA94-44C9-BEB7-F1FBC069E3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988CF2-55C8-4C6B-8F3C-E0A8F69584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CAACC1-1109-474A-A20F-884292ADA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88936-E804-4FED-B018-C2BE1EDE6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C05BEB-59B0-4EB7-A4CB-8BEEBC259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273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ABB5B-F753-4850-8437-D97BD397D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B2533-CA4F-4DE4-9520-A278E2790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1DA63-5DDE-4232-87D4-259783193A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2CDC48-7982-4D1A-91D8-44BBA527C2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621681-E91E-4BAA-A0A8-992BE8CD86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81421A-964A-489C-BDAD-F96D94BD5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DF9180-70EC-4D3A-A2FC-0ED77639B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C3FE81-39A6-42B0-B0FF-3CA6D6D38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84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4CA65-F7FF-46BA-A734-A485FDA4F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191F51-8347-4615-8B52-5251D0F11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810ADA-72C9-4962-BC96-84E80168F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1988D9-B50C-4BC0-B217-0A96A798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70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C34A70-FFD5-4BB8-BF80-9871454D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F5AD3F-B149-46D4-8202-93DF0A11F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5B6C02-2C6D-4236-BB84-A32956A42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07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A743A-461F-4DCD-B5E8-139A9202F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541D6-3D3B-48CA-A63E-98563C135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587CA-5EF8-40B8-BB56-E897200393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1D9F2-C8AB-4B74-AAC6-C42AE9862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0B8D8-E3D5-4116-8A27-51253736D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CD1FDC-86CF-4B79-9AA4-0BBA1DD10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791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DB4DE-3C19-43AE-96C3-6C2E9B49E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CE53A5-05CE-4781-94F8-A8FB22FB8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981242-66CC-45D9-A067-C2B15BFE0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DB1A6E-94EF-4AE1-A974-C7BD646DF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2BA2F5-B751-48ED-A316-D1A37D3F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C4B35-3E96-442E-94D9-C7A603092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19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DB4264-0EEB-4C53-9D32-F1F393FC6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4B9484-C6FA-414C-90FC-1DA30DC28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331D7-A7A5-4021-AA9E-0A2BD0F7A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F38E3-A307-45F7-A216-A1DBA5D446AD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5B0E9-F369-4230-A4C8-B00919FE2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C61D4-53EA-426F-A26C-F4479F9BC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337F2-EA59-4E79-A680-E5BF23B81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6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6.jpg"/><Relationship Id="rId7" Type="http://schemas.openxmlformats.org/officeDocument/2006/relationships/image" Target="../media/image3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5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6.jp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6.jpg"/><Relationship Id="rId7" Type="http://schemas.openxmlformats.org/officeDocument/2006/relationships/image" Target="../media/image4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microsoft.com/office/2007/relationships/hdphoto" Target="../media/hdphoto4.wdp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microsoft.com/office/2007/relationships/hdphoto" Target="../media/hdphoto6.wd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microsoft.com/office/2007/relationships/hdphoto" Target="../media/hdphoto5.wdp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6.jpg"/><Relationship Id="rId7" Type="http://schemas.openxmlformats.org/officeDocument/2006/relationships/image" Target="../media/image4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microsoft.com/office/2007/relationships/hdphoto" Target="../media/hdphoto8.wdp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6.jpg"/><Relationship Id="rId7" Type="http://schemas.openxmlformats.org/officeDocument/2006/relationships/image" Target="../media/image6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microsoft.com/office/2007/relationships/hdphoto" Target="../media/hdphoto9.wdp"/><Relationship Id="rId4" Type="http://schemas.openxmlformats.org/officeDocument/2006/relationships/image" Target="../media/image58.png"/><Relationship Id="rId9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.jpg"/><Relationship Id="rId7" Type="http://schemas.openxmlformats.org/officeDocument/2006/relationships/image" Target="../media/image6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microsoft.com/office/2007/relationships/hdphoto" Target="../media/hdphoto10.wd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jpeg"/><Relationship Id="rId4" Type="http://schemas.microsoft.com/office/2007/relationships/hdphoto" Target="../media/hdphoto1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jpg"/><Relationship Id="rId7" Type="http://schemas.openxmlformats.org/officeDocument/2006/relationships/image" Target="../media/image2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4083" y="6418932"/>
            <a:ext cx="120438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www.heritageoundationpak.org | info@heritagefoundationpak.org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1957" y="4514106"/>
            <a:ext cx="861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i="0" dirty="0">
                <a:solidFill>
                  <a:srgbClr val="222222"/>
                </a:solidFill>
                <a:effectLst/>
                <a:latin typeface="Roboto" panose="020B0604020202020204" pitchFamily="2" charset="0"/>
              </a:rPr>
              <a:t>The Conservation Challenge CPD Lecture Series</a:t>
            </a:r>
            <a:br>
              <a:rPr lang="en-US" sz="2800" b="0" i="0" dirty="0">
                <a:solidFill>
                  <a:srgbClr val="222222"/>
                </a:solidFill>
                <a:effectLst/>
                <a:latin typeface="Roboto" panose="020B0604020202020204" pitchFamily="2" charset="0"/>
              </a:rPr>
            </a:br>
            <a:r>
              <a:rPr lang="en-US" sz="2000" dirty="0"/>
              <a:t>28 April 2021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0743"/>
            <a:ext cx="12192000" cy="1071573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3551931"/>
            <a:ext cx="12192000" cy="318461"/>
          </a:xfrm>
          <a:prstGeom prst="rect">
            <a:avLst/>
          </a:prstGeom>
        </p:spPr>
        <p:txBody>
          <a:bodyPr vert="horz" lIns="121920" tIns="60960" rIns="121920" bIns="6096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40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rajan Pro"/>
                <a:cs typeface="Trajan Pro"/>
              </a:rPr>
              <a:t>DENSO HALL RAHGUZAR WALKING STREET</a:t>
            </a:r>
            <a:br>
              <a:rPr lang="en-US" sz="40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rajan Pro"/>
                <a:cs typeface="Trajan Pro"/>
              </a:rPr>
            </a:br>
            <a:endParaRPr lang="en-US" sz="40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rajan Pro"/>
              <a:cs typeface="Trajan Pro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D33B18-493D-4F61-9936-62DE8ABC03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5108" y="2996127"/>
            <a:ext cx="2274257" cy="15641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1B83052-3A5C-4C7C-82EB-158E075E5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6" r="14761"/>
          <a:stretch/>
        </p:blipFill>
        <p:spPr>
          <a:xfrm>
            <a:off x="5148774" y="153655"/>
            <a:ext cx="1964721" cy="18688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85861F-6CFB-407B-816A-840CD7A0F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611" y="709527"/>
            <a:ext cx="2246692" cy="9361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6C62FF-0A4F-4F09-B05A-A0AC184753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437" y="439068"/>
            <a:ext cx="1098978" cy="125558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6907066-7705-4EC4-A6B5-80FBCEF851C0}"/>
              </a:ext>
            </a:extLst>
          </p:cNvPr>
          <p:cNvSpPr/>
          <p:nvPr/>
        </p:nvSpPr>
        <p:spPr>
          <a:xfrm>
            <a:off x="2338906" y="5407627"/>
            <a:ext cx="7180790" cy="726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/>
                <a:cs typeface="Arial"/>
              </a:rPr>
              <a:t>Irshad Ali Sodhar, D.C. </a:t>
            </a:r>
            <a:r>
              <a:rPr lang="en-US" i="1" dirty="0">
                <a:latin typeface="Arial"/>
                <a:cs typeface="Arial"/>
              </a:rPr>
              <a:t>South Karachi , Govt. Sindh</a:t>
            </a:r>
            <a:br>
              <a:rPr lang="en-US" i="1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Sayeda Shahpara Shah, Architect. </a:t>
            </a:r>
            <a:r>
              <a:rPr lang="en-US" i="1" dirty="0">
                <a:latin typeface="Arial"/>
                <a:cs typeface="Arial"/>
              </a:rPr>
              <a:t>Heritage Foundation of Pakistan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BD0540-E211-4EB1-87FC-9433F087727D}"/>
              </a:ext>
            </a:extLst>
          </p:cNvPr>
          <p:cNvSpPr txBox="1"/>
          <p:nvPr/>
        </p:nvSpPr>
        <p:spPr>
          <a:xfrm>
            <a:off x="2818872" y="1979346"/>
            <a:ext cx="67008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rajan Pro"/>
                <a:cs typeface="Trajan Pro"/>
              </a:rPr>
              <a:t>Regeneration of Karachi’s Historic Core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906999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-31512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BD86E4-2959-4D21-80A1-68F600A2B1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782" y="1105994"/>
            <a:ext cx="2913799" cy="21590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9DE71D-047F-4042-B552-EEEE40E18F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6287" y="1195719"/>
            <a:ext cx="3775503" cy="4935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EC583A-6CFB-46AD-AE41-9315B80EB4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067" y="3788064"/>
            <a:ext cx="3653231" cy="234281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47A09E3-5568-A947-BA03-7789F9DD6ED4}"/>
              </a:ext>
            </a:extLst>
          </p:cNvPr>
          <p:cNvSpPr/>
          <p:nvPr/>
        </p:nvSpPr>
        <p:spPr>
          <a:xfrm>
            <a:off x="3117669" y="575274"/>
            <a:ext cx="6779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URBAN FLOOD MITIGATION</a:t>
            </a:r>
            <a:endParaRPr lang="en-US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E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8BA338-FA5C-B047-BBE2-DC66DD6CB1BC}"/>
              </a:ext>
            </a:extLst>
          </p:cNvPr>
          <p:cNvSpPr txBox="1"/>
          <p:nvPr/>
        </p:nvSpPr>
        <p:spPr>
          <a:xfrm>
            <a:off x="593315" y="3262779"/>
            <a:ext cx="3775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8’ deep Aquifer Recharge Wells.</a:t>
            </a:r>
            <a:endParaRPr lang="en-PK" i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12295D-4D48-2F42-9D78-EF3B509AA50D}"/>
              </a:ext>
            </a:extLst>
          </p:cNvPr>
          <p:cNvSpPr/>
          <p:nvPr/>
        </p:nvSpPr>
        <p:spPr>
          <a:xfrm>
            <a:off x="615067" y="6126330"/>
            <a:ext cx="3288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1,400 </a:t>
            </a:r>
            <a:r>
              <a:rPr lang="en-US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sft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porous pavements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01968C-FC9B-784A-A24C-B108E6870C4C}"/>
              </a:ext>
            </a:extLst>
          </p:cNvPr>
          <p:cNvSpPr/>
          <p:nvPr/>
        </p:nvSpPr>
        <p:spPr>
          <a:xfrm>
            <a:off x="4606110" y="6126330"/>
            <a:ext cx="3659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3,000 </a:t>
            </a:r>
            <a:r>
              <a:rPr lang="en-US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sft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permeable pavements.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0C9955-C1B7-7D40-BAE9-183FBA197981}"/>
              </a:ext>
            </a:extLst>
          </p:cNvPr>
          <p:cNvSpPr/>
          <p:nvPr/>
        </p:nvSpPr>
        <p:spPr>
          <a:xfrm>
            <a:off x="8381613" y="6137905"/>
            <a:ext cx="3288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500 </a:t>
            </a:r>
            <a:r>
              <a:rPr lang="en-US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sft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forests with </a:t>
            </a:r>
          </a:p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absorbent soft ground</a:t>
            </a:r>
            <a:r>
              <a:rPr lang="en-US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b="1" dirty="0">
              <a:ln w="0"/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96BCE8B-4E45-DB42-9B03-A2575B7162E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8539779" y="1190864"/>
            <a:ext cx="2867835" cy="4935466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4362CEB4-52E6-4023-AE11-6D64D1FCC67A}"/>
              </a:ext>
            </a:extLst>
          </p:cNvPr>
          <p:cNvSpPr txBox="1">
            <a:spLocks/>
          </p:cNvSpPr>
          <p:nvPr/>
        </p:nvSpPr>
        <p:spPr>
          <a:xfrm>
            <a:off x="-55508" y="1674"/>
            <a:ext cx="10844895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 Smart Historic eco-Enclave</a:t>
            </a:r>
          </a:p>
        </p:txBody>
      </p:sp>
    </p:spTree>
    <p:extLst>
      <p:ext uri="{BB962C8B-B14F-4D97-AF65-F5344CB8AC3E}">
        <p14:creationId xmlns:p14="http://schemas.microsoft.com/office/powerpoint/2010/main" val="219526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3" grpId="0"/>
      <p:bldP spid="18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463937-7097-4ECE-B750-9EB45034071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244310-4817-4814-8DFC-DFB5ECFEE4AC}"/>
              </a:ext>
            </a:extLst>
          </p:cNvPr>
          <p:cNvSpPr txBox="1">
            <a:spLocks/>
          </p:cNvSpPr>
          <p:nvPr/>
        </p:nvSpPr>
        <p:spPr>
          <a:xfrm>
            <a:off x="1347105" y="-38597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 Smart Historic eco-Enclave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DF607-32BE-4C14-B9E6-8CE8A7ECC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102986-3D84-48D7-8D04-8352C9579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9048F0ED-0CFB-4131-BFAC-D2E275F26178}"/>
              </a:ext>
            </a:extLst>
          </p:cNvPr>
          <p:cNvSpPr/>
          <p:nvPr/>
        </p:nvSpPr>
        <p:spPr>
          <a:xfrm>
            <a:off x="0" y="449850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PREVENTING GHG </a:t>
            </a:r>
          </a:p>
          <a:p>
            <a:pPr algn="ctr"/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Use of Zero/Low Carbon Elements. No to cement/steel </a:t>
            </a:r>
            <a:endParaRPr lang="en-US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E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DD23D567-7CDA-4B8C-BB9C-1E1C854B06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827475" y="11137"/>
            <a:ext cx="2031907" cy="480381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067B2A7-B67B-402F-A835-8C7C600B19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7737" y="1379868"/>
            <a:ext cx="2423858" cy="473027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4B28F8A-F737-4451-A3AE-AED94FE83F4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519" y="3868121"/>
            <a:ext cx="2373171" cy="22420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03B4C55-274B-A748-B02A-9B65B0AFF333}"/>
              </a:ext>
            </a:extLst>
          </p:cNvPr>
          <p:cNvSpPr/>
          <p:nvPr/>
        </p:nvSpPr>
        <p:spPr>
          <a:xfrm>
            <a:off x="377119" y="3436145"/>
            <a:ext cx="47835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 carbon terracotta  pavements</a:t>
            </a:r>
            <a:r>
              <a:rPr lang="en-US" sz="2000" b="1" i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2B05B4-6463-F54E-8518-C73E7D77C080}"/>
              </a:ext>
            </a:extLst>
          </p:cNvPr>
          <p:cNvSpPr/>
          <p:nvPr/>
        </p:nvSpPr>
        <p:spPr>
          <a:xfrm>
            <a:off x="369999" y="6124280"/>
            <a:ext cx="2516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Carbon neutral bamboo </a:t>
            </a:r>
          </a:p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covers.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00CDF2-E9C6-C94D-9409-2B3FBF1B8D83}"/>
              </a:ext>
            </a:extLst>
          </p:cNvPr>
          <p:cNvSpPr/>
          <p:nvPr/>
        </p:nvSpPr>
        <p:spPr>
          <a:xfrm>
            <a:off x="2875012" y="6136645"/>
            <a:ext cx="27196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low-Carbon lime</a:t>
            </a:r>
            <a:r>
              <a:rPr lang="en-US" b="1" i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4158001-BD11-A74A-A337-F16600F22F8B}"/>
              </a:ext>
            </a:extLst>
          </p:cNvPr>
          <p:cNvSpPr/>
          <p:nvPr/>
        </p:nvSpPr>
        <p:spPr>
          <a:xfrm>
            <a:off x="5523108" y="6110140"/>
            <a:ext cx="2438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Recycled wood</a:t>
            </a:r>
          </a:p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lamp posts.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05F0BD-F644-CB42-8DB7-692B1352145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0756" y="1927930"/>
            <a:ext cx="3553218" cy="214504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379E54-DEB5-B14C-9BF8-8FDB1EB97B77}"/>
              </a:ext>
            </a:extLst>
          </p:cNvPr>
          <p:cNvSpPr/>
          <p:nvPr/>
        </p:nvSpPr>
        <p:spPr>
          <a:xfrm>
            <a:off x="8406424" y="3942983"/>
            <a:ext cx="3701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Heritage conservation for low-carbon environment; preventing high carbon high-rise structures.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B6321E-A1D9-4559-8CE7-FCCF4502F3B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2328" t="62347" r="46364" b="17333"/>
          <a:stretch/>
        </p:blipFill>
        <p:spPr>
          <a:xfrm>
            <a:off x="3032918" y="3862758"/>
            <a:ext cx="2212420" cy="223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5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" grpId="0"/>
      <p:bldP spid="17" grpId="0"/>
      <p:bldP spid="18" grpId="0"/>
      <p:bldP spid="19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463937-7097-4ECE-B750-9EB45034071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244310-4817-4814-8DFC-DFB5ECFEE4AC}"/>
              </a:ext>
            </a:extLst>
          </p:cNvPr>
          <p:cNvSpPr txBox="1">
            <a:spLocks/>
          </p:cNvSpPr>
          <p:nvPr/>
        </p:nvSpPr>
        <p:spPr>
          <a:xfrm>
            <a:off x="1347105" y="-38597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 Smart Historic eco-Enclave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DF607-32BE-4C14-B9E6-8CE8A7ECC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A3CC937-ECDC-4989-AFCB-18A3173711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C7B4E09-0389-41BB-A74E-2E587A521B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9597" y="3956932"/>
            <a:ext cx="2233995" cy="205662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9AC906A-DEBB-43EC-98C6-BD641B43B9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3439" y="3956932"/>
            <a:ext cx="3595613" cy="2056622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F42789BA-B370-4818-8E67-F99FFCAB7DDD}"/>
              </a:ext>
            </a:extLst>
          </p:cNvPr>
          <p:cNvSpPr/>
          <p:nvPr/>
        </p:nvSpPr>
        <p:spPr>
          <a:xfrm>
            <a:off x="258702" y="596291"/>
            <a:ext cx="57251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ENVIRONMENTAL IMPACT</a:t>
            </a:r>
            <a:endParaRPr lang="en-US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A001265F-953C-433B-B6B8-D1F050300C0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80"/>
          <a:stretch/>
        </p:blipFill>
        <p:spPr>
          <a:xfrm>
            <a:off x="9439597" y="1116338"/>
            <a:ext cx="2233995" cy="22382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412AEB-B037-4EB6-AD30-7E2249882DF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8035" y="1415222"/>
            <a:ext cx="3621017" cy="19505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030DCEA-4A57-2743-A165-E81633D45C82}"/>
              </a:ext>
            </a:extLst>
          </p:cNvPr>
          <p:cNvSpPr/>
          <p:nvPr/>
        </p:nvSpPr>
        <p:spPr>
          <a:xfrm>
            <a:off x="5623439" y="3370202"/>
            <a:ext cx="3659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Clutter of cables, electric poles.</a:t>
            </a:r>
            <a:endParaRPr lang="en-P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FEFBFD-0C1B-E546-BD2F-F82C2B1D50CE}"/>
              </a:ext>
            </a:extLst>
          </p:cNvPr>
          <p:cNvSpPr/>
          <p:nvPr/>
        </p:nvSpPr>
        <p:spPr>
          <a:xfrm>
            <a:off x="9439597" y="3323853"/>
            <a:ext cx="22339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Clean facades: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visual clutter.</a:t>
            </a:r>
            <a:endParaRPr lang="en-PK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CEBF18-98E6-D345-AD55-C7D120CBF8DC}"/>
              </a:ext>
            </a:extLst>
          </p:cNvPr>
          <p:cNvSpPr/>
          <p:nvPr/>
        </p:nvSpPr>
        <p:spPr>
          <a:xfrm>
            <a:off x="5577592" y="6034940"/>
            <a:ext cx="3641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600 trees in 4 forests absorb carbon.</a:t>
            </a:r>
            <a:endParaRPr lang="en-PK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CB9C1B-6A56-B549-A41C-7F1C0171A913}"/>
              </a:ext>
            </a:extLst>
          </p:cNvPr>
          <p:cNvSpPr/>
          <p:nvPr/>
        </p:nvSpPr>
        <p:spPr>
          <a:xfrm>
            <a:off x="9325865" y="6034940"/>
            <a:ext cx="2698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Increased biodiversity: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butterflies, birds.</a:t>
            </a:r>
            <a:endParaRPr lang="en-PK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11B52F-60E5-4055-BDF6-0A69352B53A3}"/>
              </a:ext>
            </a:extLst>
          </p:cNvPr>
          <p:cNvSpPr txBox="1"/>
          <p:nvPr/>
        </p:nvSpPr>
        <p:spPr>
          <a:xfrm>
            <a:off x="244905" y="1368062"/>
            <a:ext cx="51187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vehicles: no fumes, reduced air and noise pollution.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Overhead electric cables, tall equipment removed: </a:t>
            </a:r>
            <a:b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visual clutter. </a:t>
            </a:r>
            <a:b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clean heritage facades.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600 trees in 4 forests:</a:t>
            </a:r>
            <a:b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improved air quality,</a:t>
            </a:r>
            <a:b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increased biodiversity.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Cleaner sea breeze, </a:t>
            </a:r>
            <a:b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healthier environment.</a:t>
            </a:r>
          </a:p>
        </p:txBody>
      </p:sp>
    </p:spTree>
    <p:extLst>
      <p:ext uri="{BB962C8B-B14F-4D97-AF65-F5344CB8AC3E}">
        <p14:creationId xmlns:p14="http://schemas.microsoft.com/office/powerpoint/2010/main" val="11025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463937-7097-4ECE-B750-9EB45034071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244310-4817-4814-8DFC-DFB5ECFEE4AC}"/>
              </a:ext>
            </a:extLst>
          </p:cNvPr>
          <p:cNvSpPr txBox="1">
            <a:spLocks/>
          </p:cNvSpPr>
          <p:nvPr/>
        </p:nvSpPr>
        <p:spPr>
          <a:xfrm>
            <a:off x="1347105" y="-38597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 Smart Historic eco-Enclave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DF607-32BE-4C14-B9E6-8CE8A7ECC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D7CCD6-12B9-4D95-B81B-D80AA9B5A8DC}"/>
              </a:ext>
            </a:extLst>
          </p:cNvPr>
          <p:cNvSpPr txBox="1"/>
          <p:nvPr/>
        </p:nvSpPr>
        <p:spPr>
          <a:xfrm>
            <a:off x="475713" y="1502950"/>
            <a:ext cx="49102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Aquifer wells and porous pavements conserve water.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Local plant species for reduced water consumption.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Dense forests for environ-mental cooling.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Free sea air movement for reduced urban heat. </a:t>
            </a:r>
            <a:b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7D4A1EC-1561-4562-A4D4-69787794A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D999A54-7EF1-4B2F-8735-1C9872AE6C75}"/>
              </a:ext>
            </a:extLst>
          </p:cNvPr>
          <p:cNvSpPr/>
          <p:nvPr/>
        </p:nvSpPr>
        <p:spPr>
          <a:xfrm>
            <a:off x="3862291" y="569125"/>
            <a:ext cx="5601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WATER CONSERVATION</a:t>
            </a:r>
            <a:endParaRPr lang="en-US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E64C76-FE19-417B-B682-9B99315434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1631" y="1666604"/>
            <a:ext cx="3081838" cy="45003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73977E-7D1C-48B6-A0F9-96B70D8F75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9726" y="1678857"/>
            <a:ext cx="2954398" cy="44758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C502A8-69B5-4F49-8C8B-10F29CD227BD}"/>
              </a:ext>
            </a:extLst>
          </p:cNvPr>
          <p:cNvSpPr txBox="1"/>
          <p:nvPr/>
        </p:nvSpPr>
        <p:spPr>
          <a:xfrm>
            <a:off x="5489726" y="6166930"/>
            <a:ext cx="29543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Porous Pavements.</a:t>
            </a:r>
            <a:endParaRPr lang="en-PK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08BBE2-FF28-4FA7-AF40-59F6766EEA2E}"/>
              </a:ext>
            </a:extLst>
          </p:cNvPr>
          <p:cNvSpPr txBox="1"/>
          <p:nvPr/>
        </p:nvSpPr>
        <p:spPr>
          <a:xfrm>
            <a:off x="8715351" y="6166930"/>
            <a:ext cx="29543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600 local species.</a:t>
            </a:r>
            <a:endParaRPr lang="en-PK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86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463937-7097-4ECE-B750-9EB45034071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244310-4817-4814-8DFC-DFB5ECFEE4AC}"/>
              </a:ext>
            </a:extLst>
          </p:cNvPr>
          <p:cNvSpPr txBox="1">
            <a:spLocks/>
          </p:cNvSpPr>
          <p:nvPr/>
        </p:nvSpPr>
        <p:spPr>
          <a:xfrm>
            <a:off x="1347105" y="-38597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 Smart Historic eco-Enclave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DF607-32BE-4C14-B9E6-8CE8A7ECC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D99BE62-D85F-423A-A27A-A316EF3DA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FC1F19D-BB51-44B5-A62B-5AB035DB7A55}"/>
              </a:ext>
            </a:extLst>
          </p:cNvPr>
          <p:cNvSpPr/>
          <p:nvPr/>
        </p:nvSpPr>
        <p:spPr>
          <a:xfrm>
            <a:off x="213413" y="585834"/>
            <a:ext cx="56018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OPEN AIR CULTURAL ACTIVITIES</a:t>
            </a:r>
            <a:endParaRPr lang="en-US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B91B27-70CA-4CFA-A026-AEA7DFD6E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8968" y="3276417"/>
            <a:ext cx="6233508" cy="31274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1A1737-BC2E-4EDC-8C27-B9609533D4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5733" y="625899"/>
            <a:ext cx="1741821" cy="25107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5F1886-C78F-456A-980C-6794202D03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2694" y="637205"/>
            <a:ext cx="2059782" cy="25010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3B4107-7548-45EC-8867-E8C9BA5F73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8968" y="640538"/>
            <a:ext cx="2121626" cy="24960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1CA835-6B32-4A9C-BD26-10266FEBF19C}"/>
              </a:ext>
            </a:extLst>
          </p:cNvPr>
          <p:cNvSpPr txBox="1"/>
          <p:nvPr/>
        </p:nvSpPr>
        <p:spPr>
          <a:xfrm>
            <a:off x="5238967" y="6403870"/>
            <a:ext cx="6233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Return of street cultural activities. </a:t>
            </a:r>
            <a:r>
              <a:rPr lang="en-US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KaravanKarachi</a:t>
            </a: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 2000.</a:t>
            </a:r>
            <a:endParaRPr lang="en-PK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E6E233-2406-456C-9FE7-A142076F1FE2}"/>
              </a:ext>
            </a:extLst>
          </p:cNvPr>
          <p:cNvSpPr txBox="1"/>
          <p:nvPr/>
        </p:nvSpPr>
        <p:spPr>
          <a:xfrm>
            <a:off x="213413" y="1781791"/>
            <a:ext cx="495515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Open air setting for showcasing Karachi’s diverse communities, culture &amp; crafts.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Arts activities e.g. theatre, dance, music, pavement artists, book reading, </a:t>
            </a:r>
            <a:b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crafts etc. 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Focus on women, youth and children.</a:t>
            </a:r>
          </a:p>
        </p:txBody>
      </p:sp>
    </p:spTree>
    <p:extLst>
      <p:ext uri="{BB962C8B-B14F-4D97-AF65-F5344CB8AC3E}">
        <p14:creationId xmlns:p14="http://schemas.microsoft.com/office/powerpoint/2010/main" val="288784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463937-7097-4ECE-B750-9EB45034071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DF607-32BE-4C14-B9E6-8CE8A7ECC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0F62A24-FF55-4D1A-B589-3AC6C3E0F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D3F31C7-214A-4655-9063-BE029F64C8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7433" y="596447"/>
            <a:ext cx="2914026" cy="197866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0E04B4B-8DB5-4D63-8C77-E0438C1F90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4"/>
          <a:stretch/>
        </p:blipFill>
        <p:spPr>
          <a:xfrm>
            <a:off x="8299602" y="596447"/>
            <a:ext cx="3489172" cy="197866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26B629-FE37-408F-9A87-F49FE9F1A6DA}"/>
              </a:ext>
            </a:extLst>
          </p:cNvPr>
          <p:cNvSpPr/>
          <p:nvPr/>
        </p:nvSpPr>
        <p:spPr>
          <a:xfrm>
            <a:off x="209757" y="571123"/>
            <a:ext cx="57251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BRIDGING RURAL/</a:t>
            </a:r>
          </a:p>
          <a:p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URBAN DIVIDE</a:t>
            </a:r>
            <a:endParaRPr lang="en-US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DB15D77-09DB-4837-B89F-652B2ED9E94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0241" y="3276450"/>
            <a:ext cx="6581342" cy="307470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63E47F-45BE-4B2F-97E2-2E428F2D5122}"/>
              </a:ext>
            </a:extLst>
          </p:cNvPr>
          <p:cNvSpPr txBox="1"/>
          <p:nvPr/>
        </p:nvSpPr>
        <p:spPr>
          <a:xfrm>
            <a:off x="5158606" y="2565632"/>
            <a:ext cx="2962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Barefoot Women artisans</a:t>
            </a:r>
            <a:b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making terracotta cobbles.</a:t>
            </a:r>
            <a:endParaRPr lang="en-PK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118FA8-3170-4BCC-99C0-62EF54DF7587}"/>
              </a:ext>
            </a:extLst>
          </p:cNvPr>
          <p:cNvSpPr txBox="1"/>
          <p:nvPr/>
        </p:nvSpPr>
        <p:spPr>
          <a:xfrm>
            <a:off x="8204936" y="2575108"/>
            <a:ext cx="3583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Barefoot Artisan laying terracotta cobbles at Denso Hall </a:t>
            </a:r>
            <a:r>
              <a:rPr lang="en-US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Rahguzar</a:t>
            </a: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PK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825098-D617-4A5D-8299-DA1CFC3D04D0}"/>
              </a:ext>
            </a:extLst>
          </p:cNvPr>
          <p:cNvSpPr txBox="1"/>
          <p:nvPr/>
        </p:nvSpPr>
        <p:spPr>
          <a:xfrm>
            <a:off x="5220241" y="6351153"/>
            <a:ext cx="6581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Barefoot Artisans making tiles at ZC3, </a:t>
            </a:r>
            <a:r>
              <a:rPr lang="en-US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Makli</a:t>
            </a: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PK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4DA0936-7255-4257-AC67-F3C5B6AF2EA5}"/>
              </a:ext>
            </a:extLst>
          </p:cNvPr>
          <p:cNvSpPr txBox="1">
            <a:spLocks/>
          </p:cNvSpPr>
          <p:nvPr/>
        </p:nvSpPr>
        <p:spPr>
          <a:xfrm>
            <a:off x="115626" y="6522"/>
            <a:ext cx="10844895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 Smart Historic eco-Enclave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8065FC-DD3B-46DD-BF9D-E9741133EBD5}"/>
              </a:ext>
            </a:extLst>
          </p:cNvPr>
          <p:cNvSpPr txBox="1"/>
          <p:nvPr/>
        </p:nvSpPr>
        <p:spPr>
          <a:xfrm>
            <a:off x="222566" y="1743365"/>
            <a:ext cx="499767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Showing relevance of traditional crafts in urban settings.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Livelihood for rural trained              workforce for hand crafted                               items:	</a:t>
            </a:r>
          </a:p>
          <a:p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-  150,000 terracotta cobbles.</a:t>
            </a:r>
          </a:p>
          <a:p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-  1600 </a:t>
            </a:r>
            <a:r>
              <a:rPr lang="en-US" sz="2400" b="1" dirty="0" err="1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sft</a:t>
            </a: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bamboo covers. </a:t>
            </a:r>
          </a:p>
          <a:p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Focus on women and the disabled.</a:t>
            </a:r>
          </a:p>
        </p:txBody>
      </p:sp>
    </p:spTree>
    <p:extLst>
      <p:ext uri="{BB962C8B-B14F-4D97-AF65-F5344CB8AC3E}">
        <p14:creationId xmlns:p14="http://schemas.microsoft.com/office/powerpoint/2010/main" val="8024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764063-AB2F-44E1-A26F-3E14E2014FF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B13928-5D97-4480-9CB5-FB0AFDAA6C9F}"/>
              </a:ext>
            </a:extLst>
          </p:cNvPr>
          <p:cNvSpPr txBox="1">
            <a:spLocks/>
          </p:cNvSpPr>
          <p:nvPr/>
        </p:nvSpPr>
        <p:spPr>
          <a:xfrm>
            <a:off x="838778" y="-26813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Project Structure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AB734-E30D-4ACA-B0C2-7587EB22E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-5467"/>
            <a:ext cx="1068809" cy="4453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BA459A-7F9C-40D4-A38A-130065C85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816"/>
            <a:ext cx="414631" cy="4737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B588190-41DC-47FE-A531-C3E476AB3EC9}"/>
              </a:ext>
            </a:extLst>
          </p:cNvPr>
          <p:cNvSpPr/>
          <p:nvPr/>
        </p:nvSpPr>
        <p:spPr>
          <a:xfrm>
            <a:off x="393940" y="758370"/>
            <a:ext cx="11919980" cy="574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ROLE OF HERITAGE FOUNDATION OF PAKISTAN</a:t>
            </a:r>
            <a:endParaRPr lang="en-US" sz="2400" b="1" spc="50" dirty="0">
              <a:ln w="0"/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Conceptualizing | Financing| Development | Implementing</a:t>
            </a:r>
          </a:p>
          <a:p>
            <a:pPr lvl="0">
              <a:lnSpc>
                <a:spcPct val="110000"/>
              </a:lnSpc>
            </a:pPr>
            <a:br>
              <a:rPr lang="en-US" sz="2400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ROLE OF D.C. SOUTH KARACHI &amp; GOVERNMENT OF SINDH</a:t>
            </a:r>
            <a:endParaRPr lang="en-US" sz="2400" dirty="0">
              <a:ln w="0"/>
              <a:solidFill>
                <a:srgbClr val="7E0000"/>
              </a:soli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Mobilizing agencies/ services, notifications, approvals.</a:t>
            </a: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Karachi Electric (K.E): Laying underground cables</a:t>
            </a: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Karachi Water and Sewerage Board (KWSB): Water supply/sewerage</a:t>
            </a: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District Municipal Corporations (DMCs): Garbage removal/water disposal</a:t>
            </a:r>
          </a:p>
          <a:p>
            <a:pPr>
              <a:lnSpc>
                <a:spcPct val="110000"/>
              </a:lnSpc>
            </a:pPr>
            <a:endParaRPr lang="en-US" sz="2400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ROLE OF SHOP RENTERS/OWNERS</a:t>
            </a:r>
          </a:p>
          <a:p>
            <a:pPr marL="342900" indent="-342900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Stakeholders assuming ownership</a:t>
            </a: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Plantation and its maintenance</a:t>
            </a: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Restoration of heritage facades.</a:t>
            </a:r>
          </a:p>
          <a:p>
            <a:pPr marL="800100" lvl="1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Forming maintenance committees</a:t>
            </a:r>
          </a:p>
        </p:txBody>
      </p:sp>
    </p:spTree>
    <p:extLst>
      <p:ext uri="{BB962C8B-B14F-4D97-AF65-F5344CB8AC3E}">
        <p14:creationId xmlns:p14="http://schemas.microsoft.com/office/powerpoint/2010/main" val="146967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8AB86D6-D8F6-4BA2-816A-3FBE4D02A2EF}"/>
              </a:ext>
            </a:extLst>
          </p:cNvPr>
          <p:cNvSpPr txBox="1"/>
          <p:nvPr/>
        </p:nvSpPr>
        <p:spPr>
          <a:xfrm>
            <a:off x="232878" y="5441541"/>
            <a:ext cx="11555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Board formed for events and fund raising</a:t>
            </a:r>
          </a:p>
          <a:p>
            <a:pPr algn="ctr"/>
            <a:r>
              <a:rPr lang="en-US" sz="2400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safeguarding heritage assets and promotion of cultural/creative activities for the regeneration of the historic core.    </a:t>
            </a:r>
            <a:r>
              <a:rPr lang="en-US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223589D-C755-428B-9F19-E15629E0108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DEBAEBF-7364-4E5D-BD55-CB94E59F11B7}"/>
              </a:ext>
            </a:extLst>
          </p:cNvPr>
          <p:cNvSpPr txBox="1">
            <a:spLocks/>
          </p:cNvSpPr>
          <p:nvPr/>
        </p:nvSpPr>
        <p:spPr>
          <a:xfrm>
            <a:off x="598959" y="-12722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Impact of the Project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0BB38B-C493-4036-9196-80E4FFAEC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BF71C4-E4EF-4FD7-B2FD-A973FEDBF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27D0471-9EDD-462B-8B96-7A09E027384B}"/>
              </a:ext>
            </a:extLst>
          </p:cNvPr>
          <p:cNvGrpSpPr/>
          <p:nvPr/>
        </p:nvGrpSpPr>
        <p:grpSpPr>
          <a:xfrm>
            <a:off x="3682878" y="1133848"/>
            <a:ext cx="4474730" cy="4138223"/>
            <a:chOff x="4092673" y="1730710"/>
            <a:chExt cx="3283639" cy="2910725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2CFDCD0-40B9-4C37-905B-BF538AE49257}"/>
                </a:ext>
              </a:extLst>
            </p:cNvPr>
            <p:cNvSpPr/>
            <p:nvPr/>
          </p:nvSpPr>
          <p:spPr>
            <a:xfrm>
              <a:off x="4872067" y="1730710"/>
              <a:ext cx="1775791" cy="1775791"/>
            </a:xfrm>
            <a:prstGeom prst="ellipse">
              <a:avLst/>
            </a:prstGeom>
            <a:noFill/>
            <a:ln w="57150">
              <a:solidFill>
                <a:srgbClr val="7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800000"/>
                </a:highlight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2DE3E54-969F-43E4-83DF-E892E840F645}"/>
                </a:ext>
              </a:extLst>
            </p:cNvPr>
            <p:cNvSpPr/>
            <p:nvPr/>
          </p:nvSpPr>
          <p:spPr>
            <a:xfrm>
              <a:off x="4092673" y="2865644"/>
              <a:ext cx="1775791" cy="1775791"/>
            </a:xfrm>
            <a:prstGeom prst="ellipse">
              <a:avLst/>
            </a:prstGeom>
            <a:noFill/>
            <a:ln w="57150">
              <a:solidFill>
                <a:srgbClr val="7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800000"/>
                </a:highlight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6DBE286-A1D9-4644-AB81-D641FA5F5897}"/>
                </a:ext>
              </a:extLst>
            </p:cNvPr>
            <p:cNvSpPr/>
            <p:nvPr/>
          </p:nvSpPr>
          <p:spPr>
            <a:xfrm>
              <a:off x="5567807" y="2821580"/>
              <a:ext cx="1775791" cy="1775791"/>
            </a:xfrm>
            <a:prstGeom prst="ellipse">
              <a:avLst/>
            </a:prstGeom>
            <a:noFill/>
            <a:ln w="57150">
              <a:solidFill>
                <a:srgbClr val="7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800000"/>
                </a:highlight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1F0287E-859C-484A-9C44-923F58EF712C}"/>
                </a:ext>
              </a:extLst>
            </p:cNvPr>
            <p:cNvSpPr txBox="1"/>
            <p:nvPr/>
          </p:nvSpPr>
          <p:spPr>
            <a:xfrm>
              <a:off x="4985880" y="2184625"/>
              <a:ext cx="1558784" cy="649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Civil </a:t>
              </a:r>
            </a:p>
            <a:p>
              <a:pPr algn="ctr"/>
              <a:r>
                <a:rPr lang="en-US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Society</a:t>
              </a:r>
            </a:p>
            <a:p>
              <a:pPr algn="ctr"/>
              <a:r>
                <a:rPr lang="en-US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Organizations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97D1302-1F64-422C-9B1A-F521CAEB9E04}"/>
                </a:ext>
              </a:extLst>
            </p:cNvPr>
            <p:cNvSpPr txBox="1"/>
            <p:nvPr/>
          </p:nvSpPr>
          <p:spPr>
            <a:xfrm>
              <a:off x="4158100" y="3527510"/>
              <a:ext cx="1558784" cy="454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Public</a:t>
              </a:r>
            </a:p>
            <a:p>
              <a:pPr algn="ctr"/>
              <a:r>
                <a:rPr lang="en-US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Officials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0799E7-67C7-4C7E-B424-BC78B95C8705}"/>
                </a:ext>
              </a:extLst>
            </p:cNvPr>
            <p:cNvSpPr txBox="1"/>
            <p:nvPr/>
          </p:nvSpPr>
          <p:spPr>
            <a:xfrm>
              <a:off x="5835751" y="3506501"/>
              <a:ext cx="1540561" cy="454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Stakeholders</a:t>
              </a:r>
            </a:p>
            <a:p>
              <a:pPr algn="ctr"/>
              <a:r>
                <a:rPr lang="en-US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Representation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8EE7453F-F19A-7C40-89EA-C363398AB557}"/>
              </a:ext>
            </a:extLst>
          </p:cNvPr>
          <p:cNvSpPr/>
          <p:nvPr/>
        </p:nvSpPr>
        <p:spPr>
          <a:xfrm>
            <a:off x="2968917" y="572083"/>
            <a:ext cx="5904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DENSO HALL RAHGUZAR BOARD</a:t>
            </a:r>
            <a:endParaRPr lang="en-US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7283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C43AB-EC76-46A1-8051-6B70587B2F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313" y="1016944"/>
            <a:ext cx="5711687" cy="42837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099679-616D-4184-950C-CEE803D0E4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2261" y="1016944"/>
            <a:ext cx="5711687" cy="42837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AB86D6-D8F6-4BA2-816A-3FBE4D02A2EF}"/>
              </a:ext>
            </a:extLst>
          </p:cNvPr>
          <p:cNvSpPr txBox="1"/>
          <p:nvPr/>
        </p:nvSpPr>
        <p:spPr>
          <a:xfrm>
            <a:off x="384313" y="5300709"/>
            <a:ext cx="11555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E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Freeing public street and urban spaces from encroachments: </a:t>
            </a:r>
          </a:p>
          <a:p>
            <a:pPr algn="ctr"/>
            <a:r>
              <a:rPr lang="en-US" sz="2000" b="1" dirty="0">
                <a:solidFill>
                  <a:srgbClr val="7E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Public good to take precedence over personal benefit.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223589D-C755-428B-9F19-E15629E0108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DEBAEBF-7364-4E5D-BD55-CB94E59F11B7}"/>
              </a:ext>
            </a:extLst>
          </p:cNvPr>
          <p:cNvSpPr txBox="1">
            <a:spLocks/>
          </p:cNvSpPr>
          <p:nvPr/>
        </p:nvSpPr>
        <p:spPr>
          <a:xfrm>
            <a:off x="1347105" y="-38597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IMPACT OF the Project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0BB38B-C493-4036-9196-80E4FFAEC8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BF71C4-E4EF-4FD7-B2FD-A973FEDBF4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08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764063-AB2F-44E1-A26F-3E14E2014FF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B13928-5D97-4480-9CB5-FB0AFDAA6C9F}"/>
              </a:ext>
            </a:extLst>
          </p:cNvPr>
          <p:cNvSpPr txBox="1">
            <a:spLocks/>
          </p:cNvSpPr>
          <p:nvPr/>
        </p:nvSpPr>
        <p:spPr>
          <a:xfrm>
            <a:off x="587084" y="-8871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Impact of the Project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AB734-E30D-4ACA-B0C2-7587EB22E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BA459A-7F9C-40D4-A38A-130065C85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0511B2-9393-4F0B-8763-C9B1DE8AAA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510" y="1317537"/>
            <a:ext cx="3137009" cy="42229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3DA674-4098-4CAD-ABD3-C512C43895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9"/>
          <a:stretch/>
        </p:blipFill>
        <p:spPr>
          <a:xfrm>
            <a:off x="3581301" y="1317537"/>
            <a:ext cx="3256953" cy="422292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28BFB5F-4E06-4F9B-B992-8F1D95ED6FF3}"/>
              </a:ext>
            </a:extLst>
          </p:cNvPr>
          <p:cNvSpPr txBox="1"/>
          <p:nvPr/>
        </p:nvSpPr>
        <p:spPr>
          <a:xfrm>
            <a:off x="274510" y="5540463"/>
            <a:ext cx="6563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Removal of illegal construction from heritage buildings.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CB19CC-7E84-4C52-849F-509668A11A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9740" y="697870"/>
            <a:ext cx="4780738" cy="24740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D6BB23-1940-4240-B92A-6C79F7ABB33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9740" y="3276014"/>
            <a:ext cx="4767509" cy="269019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115BF63-1FEA-4407-96C1-5327A9C989A7}"/>
              </a:ext>
            </a:extLst>
          </p:cNvPr>
          <p:cNvSpPr txBox="1"/>
          <p:nvPr/>
        </p:nvSpPr>
        <p:spPr>
          <a:xfrm>
            <a:off x="6949740" y="5966205"/>
            <a:ext cx="4780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Regular removal of garbage for cleaner environment.</a:t>
            </a:r>
          </a:p>
        </p:txBody>
      </p:sp>
    </p:spTree>
    <p:extLst>
      <p:ext uri="{BB962C8B-B14F-4D97-AF65-F5344CB8AC3E}">
        <p14:creationId xmlns:p14="http://schemas.microsoft.com/office/powerpoint/2010/main" val="154265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30B34F73-D96D-49A5-8A92-FCB684AD2BB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BF1563C-379B-4B8E-AC08-A85E680C7444}"/>
              </a:ext>
            </a:extLst>
          </p:cNvPr>
          <p:cNvSpPr txBox="1">
            <a:spLocks/>
          </p:cNvSpPr>
          <p:nvPr/>
        </p:nvSpPr>
        <p:spPr>
          <a:xfrm>
            <a:off x="459788" y="46455"/>
            <a:ext cx="10844895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The Vision for Denso Hall </a:t>
            </a:r>
            <a:r>
              <a:rPr lang="en-US" sz="28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Rahguzar</a:t>
            </a:r>
            <a:endParaRPr lang="en-US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Lithos Pro Regular"/>
              <a:cs typeface="Lithos Pro Regular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60B3BC-7BF5-47FE-9BC1-AC761EC4C007}"/>
              </a:ext>
            </a:extLst>
          </p:cNvPr>
          <p:cNvSpPr/>
          <p:nvPr/>
        </p:nvSpPr>
        <p:spPr>
          <a:xfrm>
            <a:off x="1285460" y="2681521"/>
            <a:ext cx="962107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Heritage Foundation has designed and funded the making of the Denso Hall </a:t>
            </a:r>
            <a:r>
              <a:rPr lang="en-US" sz="2000" dirty="0" err="1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Rahguzar</a:t>
            </a:r>
            <a:r>
              <a:rPr lang="en-US" sz="2000" dirty="0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 to implement Yasmeen </a:t>
            </a:r>
            <a:r>
              <a:rPr lang="en-US" sz="2000" dirty="0" err="1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Lari’s</a:t>
            </a:r>
            <a:r>
              <a:rPr lang="en-US" sz="2000" dirty="0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 vision for the regeneration of historic core of Karachi as an eco urban enclave. The climate smart strategies are expected to lower GHG emission along with mitigating climate change impact. </a:t>
            </a:r>
            <a:br>
              <a:rPr lang="en-US" sz="2000" dirty="0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</a:br>
            <a:br>
              <a:rPr lang="en-US" sz="2000" dirty="0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</a:br>
            <a:r>
              <a:rPr lang="en-US" sz="2000" dirty="0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It is the first segment of 2 km long Blue Trail identified by Heritage Foundation and notified by Commissioner Karachi that would wind through ancient quarters of Karachi connecting Denso Hall with the Custom House, and </a:t>
            </a:r>
            <a:r>
              <a:rPr lang="en-US" sz="2000" dirty="0" err="1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Kharadar</a:t>
            </a:r>
            <a:r>
              <a:rPr lang="en-US" sz="2000" dirty="0">
                <a:ln w="0"/>
                <a:solidFill>
                  <a:srgbClr val="7E0000"/>
                </a:solidFill>
                <a:latin typeface="Arial Black" panose="020B0A04020102020204" pitchFamily="34" charset="0"/>
              </a:rPr>
              <a:t> Chowk with 12 landscaped walking streets.  </a:t>
            </a:r>
            <a:endParaRPr lang="en-US" sz="2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E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3A6B7E-E5B9-4674-9BBF-E9D832259957}"/>
              </a:ext>
            </a:extLst>
          </p:cNvPr>
          <p:cNvSpPr/>
          <p:nvPr/>
        </p:nvSpPr>
        <p:spPr>
          <a:xfrm>
            <a:off x="4993774" y="2160517"/>
            <a:ext cx="2204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THE VISION</a:t>
            </a:r>
            <a:endParaRPr lang="en-PK" sz="2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E818EED-450D-4948-95D9-5C457EC22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6" r="14761"/>
          <a:stretch/>
        </p:blipFill>
        <p:spPr>
          <a:xfrm>
            <a:off x="5246144" y="514092"/>
            <a:ext cx="1699710" cy="161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4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764063-AB2F-44E1-A26F-3E14E2014FF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B13928-5D97-4480-9CB5-FB0AFDAA6C9F}"/>
              </a:ext>
            </a:extLst>
          </p:cNvPr>
          <p:cNvSpPr txBox="1">
            <a:spLocks/>
          </p:cNvSpPr>
          <p:nvPr/>
        </p:nvSpPr>
        <p:spPr>
          <a:xfrm>
            <a:off x="1347105" y="-38597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IMPACT OF the Project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AB734-E30D-4ACA-B0C2-7587EB22E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BA459A-7F9C-40D4-A38A-130065C85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06A23C-739D-4AD2-9FA7-BE362F055B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361" y="733806"/>
            <a:ext cx="2937183" cy="41770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A288D7E-E8A5-4182-B667-1D92DDD5BB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2327" y="733806"/>
            <a:ext cx="2936265" cy="417708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92519B7-A538-47B8-84F4-396724366C17}"/>
              </a:ext>
            </a:extLst>
          </p:cNvPr>
          <p:cNvSpPr txBox="1"/>
          <p:nvPr/>
        </p:nvSpPr>
        <p:spPr>
          <a:xfrm>
            <a:off x="907316" y="4910892"/>
            <a:ext cx="4872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Measures for urban flood control:</a:t>
            </a: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minimizing damage and disruption.</a:t>
            </a:r>
          </a:p>
          <a:p>
            <a:pPr algn="ctr"/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D40249-65F9-3A46-96DB-255551E493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7782" y="733806"/>
            <a:ext cx="5340626" cy="131496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FB98B49-9F99-A34E-8232-1E71D4EDEED2}"/>
              </a:ext>
            </a:extLst>
          </p:cNvPr>
          <p:cNvSpPr/>
          <p:nvPr/>
        </p:nvSpPr>
        <p:spPr>
          <a:xfrm>
            <a:off x="10652532" y="905420"/>
            <a:ext cx="1082062" cy="8878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9AE139-17FF-4A42-AFB1-FEAFB15AF530}"/>
              </a:ext>
            </a:extLst>
          </p:cNvPr>
          <p:cNvSpPr/>
          <p:nvPr/>
        </p:nvSpPr>
        <p:spPr>
          <a:xfrm>
            <a:off x="9163672" y="904756"/>
            <a:ext cx="1488860" cy="8878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6EA89F-7389-1842-B485-B8332E63ADEF}"/>
              </a:ext>
            </a:extLst>
          </p:cNvPr>
          <p:cNvSpPr/>
          <p:nvPr/>
        </p:nvSpPr>
        <p:spPr>
          <a:xfrm>
            <a:off x="8236019" y="904756"/>
            <a:ext cx="909637" cy="8878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CE8B467-4F8B-2D4F-ACE5-E88518048E89}"/>
              </a:ext>
            </a:extLst>
          </p:cNvPr>
          <p:cNvSpPr/>
          <p:nvPr/>
        </p:nvSpPr>
        <p:spPr>
          <a:xfrm>
            <a:off x="6487782" y="920836"/>
            <a:ext cx="1750991" cy="8878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61775C-7580-C946-9770-8A0E60931C5E}"/>
              </a:ext>
            </a:extLst>
          </p:cNvPr>
          <p:cNvSpPr txBox="1"/>
          <p:nvPr/>
        </p:nvSpPr>
        <p:spPr>
          <a:xfrm>
            <a:off x="10729737" y="1164038"/>
            <a:ext cx="92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Zone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5FF35B-E6B6-EF44-AB92-EF9531720668}"/>
              </a:ext>
            </a:extLst>
          </p:cNvPr>
          <p:cNvSpPr txBox="1"/>
          <p:nvPr/>
        </p:nvSpPr>
        <p:spPr>
          <a:xfrm>
            <a:off x="9476656" y="1164038"/>
            <a:ext cx="92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Zone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2ACCE7-6770-4149-8648-B28314B1DC11}"/>
              </a:ext>
            </a:extLst>
          </p:cNvPr>
          <p:cNvSpPr txBox="1"/>
          <p:nvPr/>
        </p:nvSpPr>
        <p:spPr>
          <a:xfrm>
            <a:off x="8255304" y="1164038"/>
            <a:ext cx="92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Zone 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7FE716-CFF2-6946-A7AC-5EBF17420201}"/>
              </a:ext>
            </a:extLst>
          </p:cNvPr>
          <p:cNvSpPr txBox="1"/>
          <p:nvPr/>
        </p:nvSpPr>
        <p:spPr>
          <a:xfrm>
            <a:off x="6930168" y="1180118"/>
            <a:ext cx="92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Zone 4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94C78C7-C52C-9948-B56E-E41CC937A6D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6656" y="2134246"/>
            <a:ext cx="1984000" cy="3158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C5279D6-F077-F141-9D9D-642C6051C22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8124" y="2134246"/>
            <a:ext cx="1984000" cy="31589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C9185A9-591C-604C-8CF4-3B9B80229595}"/>
              </a:ext>
            </a:extLst>
          </p:cNvPr>
          <p:cNvSpPr txBox="1"/>
          <p:nvPr/>
        </p:nvSpPr>
        <p:spPr>
          <a:xfrm>
            <a:off x="6708717" y="5293146"/>
            <a:ext cx="5246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Formation of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Rahguzar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Committees composed of building owners and renters for regular cleaning and maintenance.</a:t>
            </a:r>
          </a:p>
        </p:txBody>
      </p:sp>
    </p:spTree>
    <p:extLst>
      <p:ext uri="{BB962C8B-B14F-4D97-AF65-F5344CB8AC3E}">
        <p14:creationId xmlns:p14="http://schemas.microsoft.com/office/powerpoint/2010/main" val="2800528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764063-AB2F-44E1-A26F-3E14E2014FF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B13928-5D97-4480-9CB5-FB0AFDAA6C9F}"/>
              </a:ext>
            </a:extLst>
          </p:cNvPr>
          <p:cNvSpPr txBox="1">
            <a:spLocks/>
          </p:cNvSpPr>
          <p:nvPr/>
        </p:nvSpPr>
        <p:spPr>
          <a:xfrm>
            <a:off x="1347105" y="-38597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IMPACT OF the Project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AB734-E30D-4ACA-B0C2-7587EB22E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BA459A-7F9C-40D4-A38A-130065C85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13CC352-F71E-48FD-9BB8-6F5CF368351B}"/>
              </a:ext>
            </a:extLst>
          </p:cNvPr>
          <p:cNvSpPr/>
          <p:nvPr/>
        </p:nvSpPr>
        <p:spPr>
          <a:xfrm>
            <a:off x="1136382" y="6036399"/>
            <a:ext cx="113083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Developing</a:t>
            </a:r>
            <a:r>
              <a:rPr lang="en-US" b="1" i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stake of renter/owners of shops and developing pride and sense of ownership</a:t>
            </a:r>
            <a:r>
              <a:rPr lang="en-US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9C0395-F72B-4AF8-A225-3C4E418CA7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483" y="3501566"/>
            <a:ext cx="2486168" cy="24745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50EBC2-2B94-47AC-9F44-39E03608C5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3333" y="748298"/>
            <a:ext cx="2682667" cy="25083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F25FD8-37E9-464C-B522-B9A5A93608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483" y="748298"/>
            <a:ext cx="2486167" cy="25056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473CAD-1F0D-475F-B9F7-1E778D43860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3364" y="745603"/>
            <a:ext cx="2486166" cy="25083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B855699-CB54-4C8C-B9F4-A4E305AA14F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4700" y="745603"/>
            <a:ext cx="2401717" cy="25083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2533111-72C4-45DB-B38E-43C9C284183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3364" y="3501566"/>
            <a:ext cx="2486166" cy="24643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CD2DF35-9412-4615-BA32-2E7571F3BA8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4700" y="3511770"/>
            <a:ext cx="2402103" cy="246437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1859A5A-F373-4BB8-BBF9-8BC1DC30E55E}"/>
              </a:ext>
            </a:extLst>
          </p:cNvPr>
          <p:cNvSpPr/>
          <p:nvPr/>
        </p:nvSpPr>
        <p:spPr>
          <a:xfrm>
            <a:off x="3413332" y="3501566"/>
            <a:ext cx="2682667" cy="247457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490109-AB30-4061-BB52-021E5E2D260E}"/>
              </a:ext>
            </a:extLst>
          </p:cNvPr>
          <p:cNvSpPr txBox="1"/>
          <p:nvPr/>
        </p:nvSpPr>
        <p:spPr>
          <a:xfrm>
            <a:off x="3413332" y="3667821"/>
            <a:ext cx="2682667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b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7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350 trees </a:t>
            </a: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plants have been donated by shopkeepers and owners </a:t>
            </a:r>
            <a:b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area. </a:t>
            </a:r>
            <a:endParaRPr lang="en-US" b="1" dirty="0">
              <a:solidFill>
                <a:srgbClr val="7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14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764063-AB2F-44E1-A26F-3E14E2014FF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B13928-5D97-4480-9CB5-FB0AFDAA6C9F}"/>
              </a:ext>
            </a:extLst>
          </p:cNvPr>
          <p:cNvSpPr txBox="1">
            <a:spLocks/>
          </p:cNvSpPr>
          <p:nvPr/>
        </p:nvSpPr>
        <p:spPr>
          <a:xfrm>
            <a:off x="587084" y="-8871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Impact of the Project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AB734-E30D-4ACA-B0C2-7587EB22E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BA459A-7F9C-40D4-A38A-130065C85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28BFB5F-4E06-4F9B-B992-8F1D95ED6FF3}"/>
              </a:ext>
            </a:extLst>
          </p:cNvPr>
          <p:cNvSpPr txBox="1"/>
          <p:nvPr/>
        </p:nvSpPr>
        <p:spPr>
          <a:xfrm>
            <a:off x="2718436" y="6152751"/>
            <a:ext cx="675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Carpeting of of side streets: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(Street) 1, 2 and 3 by KDA.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BB6808-9CF4-4947-8DF6-2A78523F22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084" y="961464"/>
            <a:ext cx="3553619" cy="49350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DC9576-A4B9-42AC-BC19-3E71A3E026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2"/>
          <a:stretch/>
        </p:blipFill>
        <p:spPr>
          <a:xfrm>
            <a:off x="4418452" y="1002899"/>
            <a:ext cx="3341664" cy="47793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510C1FA-0F4F-4C83-AFE1-D3CBFF664D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0995" y="1002899"/>
            <a:ext cx="3733921" cy="477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765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D764063-AB2F-44E1-A26F-3E14E2014FF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47719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B13928-5D97-4480-9CB5-FB0AFDAA6C9F}"/>
              </a:ext>
            </a:extLst>
          </p:cNvPr>
          <p:cNvSpPr txBox="1">
            <a:spLocks/>
          </p:cNvSpPr>
          <p:nvPr/>
        </p:nvSpPr>
        <p:spPr>
          <a:xfrm>
            <a:off x="587084" y="-8871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Cost Of the Project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4AB734-E30D-4ACA-B0C2-7587EB22E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895" y="46587"/>
            <a:ext cx="943879" cy="3932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BA459A-7F9C-40D4-A38A-130065C85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50DCF8C-A1BE-4751-8B2F-07245830F8B8}"/>
              </a:ext>
            </a:extLst>
          </p:cNvPr>
          <p:cNvSpPr/>
          <p:nvPr/>
        </p:nvSpPr>
        <p:spPr>
          <a:xfrm>
            <a:off x="2703176" y="532141"/>
            <a:ext cx="7840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Denso Hall </a:t>
            </a:r>
            <a:r>
              <a:rPr lang="en-US" sz="2400" b="1" spc="50" dirty="0" err="1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Rahguzar</a:t>
            </a:r>
            <a:r>
              <a:rPr lang="en-US" sz="24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 Walking Street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F8776F-EDA5-4B7C-954A-80809C958CB0}"/>
              </a:ext>
            </a:extLst>
          </p:cNvPr>
          <p:cNvSpPr/>
          <p:nvPr/>
        </p:nvSpPr>
        <p:spPr>
          <a:xfrm>
            <a:off x="2378499" y="4675294"/>
            <a:ext cx="8734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Denso Hall &amp; Side Streets Rehabilitation </a:t>
            </a:r>
            <a:endParaRPr lang="en-US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9429EE-1FD7-42B6-865B-1DF3E9A580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858" y="962444"/>
            <a:ext cx="557305" cy="6367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78119A-B9A3-42EC-B9EF-6924467B01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757" y="1055989"/>
            <a:ext cx="1454573" cy="606072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2C53AA3-65E1-4D05-B2A3-3B2646F6CF50}"/>
              </a:ext>
            </a:extLst>
          </p:cNvPr>
          <p:cNvCxnSpPr>
            <a:cxnSpLocks/>
          </p:cNvCxnSpPr>
          <p:nvPr/>
        </p:nvCxnSpPr>
        <p:spPr>
          <a:xfrm>
            <a:off x="5935854" y="1809888"/>
            <a:ext cx="0" cy="2803275"/>
          </a:xfrm>
          <a:prstGeom prst="line">
            <a:avLst/>
          </a:prstGeom>
          <a:ln w="28575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9F10CEAA-C3E9-794F-8B7A-4E000836BBD6}"/>
              </a:ext>
            </a:extLst>
          </p:cNvPr>
          <p:cNvSpPr/>
          <p:nvPr/>
        </p:nvSpPr>
        <p:spPr>
          <a:xfrm>
            <a:off x="278574" y="1709115"/>
            <a:ext cx="56209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Concept &amp; Development......... Rs. 1,200,000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Terracotta cobbles ................. Rs. 7,435,000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Trench making ….................... Rs. 1,675,000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Toilets/ Aquifer Wells ............. Rs. 1,225,000  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Bollards/Light poles/Gates .... Rs. 1,450,000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4,400 </a:t>
            </a:r>
            <a:r>
              <a:rPr lang="en-US" b="1" spc="50" dirty="0" err="1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sft</a:t>
            </a:r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Pavement laying ...... Rs. 2,250,000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Vendors’ breakage .................. Rs. 720,000</a:t>
            </a:r>
          </a:p>
          <a:p>
            <a:endParaRPr lang="en-US" b="1" spc="50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Total			           Rs.15,955,000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			           £    74,523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86C414-0E2C-654F-878E-D3E2A68515F3}"/>
              </a:ext>
            </a:extLst>
          </p:cNvPr>
          <p:cNvSpPr/>
          <p:nvPr/>
        </p:nvSpPr>
        <p:spPr>
          <a:xfrm>
            <a:off x="6208430" y="1738638"/>
            <a:ext cx="57316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Karachi Water &amp; Sewerage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Board for manholes .................. 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900,000</a:t>
            </a:r>
          </a:p>
          <a:p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DMC encroachment removal…..... Rs.</a:t>
            </a: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726,000</a:t>
            </a:r>
          </a:p>
          <a:p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DMC Earth, manure, water </a:t>
            </a: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...........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Rs.</a:t>
            </a: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250,000</a:t>
            </a:r>
          </a:p>
          <a:p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PTAPPA Cables </a:t>
            </a: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.............................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Rs.</a:t>
            </a:r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1,203,500</a:t>
            </a:r>
            <a:endParaRPr lang="en-US" b="1" spc="50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Karachi Electric ........................ Rs. 12,033,000</a:t>
            </a:r>
          </a:p>
          <a:p>
            <a:endParaRPr lang="en-US" b="1" spc="50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spc="50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Total                        	             Rs.14,214,500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£    66,393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AC508D4-96B8-E74B-82E9-708F0A0B45E3}"/>
              </a:ext>
            </a:extLst>
          </p:cNvPr>
          <p:cNvCxnSpPr>
            <a:cxnSpLocks/>
          </p:cNvCxnSpPr>
          <p:nvPr/>
        </p:nvCxnSpPr>
        <p:spPr>
          <a:xfrm>
            <a:off x="3470574" y="3753639"/>
            <a:ext cx="2108153" cy="0"/>
          </a:xfrm>
          <a:prstGeom prst="line">
            <a:avLst/>
          </a:prstGeom>
          <a:ln w="28575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23571C9-8687-154C-A2E1-1840C27297EF}"/>
              </a:ext>
            </a:extLst>
          </p:cNvPr>
          <p:cNvCxnSpPr>
            <a:cxnSpLocks/>
          </p:cNvCxnSpPr>
          <p:nvPr/>
        </p:nvCxnSpPr>
        <p:spPr>
          <a:xfrm>
            <a:off x="9790818" y="3753639"/>
            <a:ext cx="1891256" cy="0"/>
          </a:xfrm>
          <a:prstGeom prst="line">
            <a:avLst/>
          </a:prstGeom>
          <a:ln w="28575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4F7484-8A8E-834E-9E90-182F37A42318}"/>
              </a:ext>
            </a:extLst>
          </p:cNvPr>
          <p:cNvCxnSpPr>
            <a:cxnSpLocks/>
          </p:cNvCxnSpPr>
          <p:nvPr/>
        </p:nvCxnSpPr>
        <p:spPr>
          <a:xfrm>
            <a:off x="5929768" y="5228909"/>
            <a:ext cx="0" cy="1266894"/>
          </a:xfrm>
          <a:prstGeom prst="line">
            <a:avLst/>
          </a:prstGeom>
          <a:ln w="28575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675C41F7-E695-0949-93AA-326BFA4A06CE}"/>
              </a:ext>
            </a:extLst>
          </p:cNvPr>
          <p:cNvSpPr/>
          <p:nvPr/>
        </p:nvSpPr>
        <p:spPr>
          <a:xfrm>
            <a:off x="269068" y="5130842"/>
            <a:ext cx="5630491" cy="1479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Conservation of Denso Hall  …Rs.12,000,000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          </a:t>
            </a:r>
          </a:p>
          <a:p>
            <a:endParaRPr lang="en-US" b="1" spc="50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Total 			        Rs.12,000,000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        £    56,000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C37BB39-7C71-1849-A422-52253B98EF34}"/>
              </a:ext>
            </a:extLst>
          </p:cNvPr>
          <p:cNvSpPr/>
          <p:nvPr/>
        </p:nvSpPr>
        <p:spPr>
          <a:xfrm>
            <a:off x="6238500" y="5140043"/>
            <a:ext cx="57316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Denso Hall Pavement ……......... </a:t>
            </a:r>
            <a:r>
              <a:rPr lang="en-PK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Rs   1,800,000</a:t>
            </a:r>
          </a:p>
          <a:p>
            <a:r>
              <a:rPr lang="en-US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KDA Carpeting on side streets .... Rs.  7,962,000</a:t>
            </a:r>
            <a:endParaRPr lang="en-US" b="1" spc="50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spc="50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Total                        	              Rs.9,762,000</a:t>
            </a:r>
          </a:p>
          <a:p>
            <a:r>
              <a:rPr lang="en-US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 £   45,596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92BEFAF-5E55-E240-A7AD-50248B7D8A71}"/>
              </a:ext>
            </a:extLst>
          </p:cNvPr>
          <p:cNvCxnSpPr>
            <a:cxnSpLocks/>
          </p:cNvCxnSpPr>
          <p:nvPr/>
        </p:nvCxnSpPr>
        <p:spPr>
          <a:xfrm>
            <a:off x="3470574" y="5809379"/>
            <a:ext cx="2108153" cy="0"/>
          </a:xfrm>
          <a:prstGeom prst="line">
            <a:avLst/>
          </a:prstGeom>
          <a:ln w="28575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BACB3A2-1FA5-5D4D-B7EC-37902FDF4F24}"/>
              </a:ext>
            </a:extLst>
          </p:cNvPr>
          <p:cNvCxnSpPr>
            <a:cxnSpLocks/>
          </p:cNvCxnSpPr>
          <p:nvPr/>
        </p:nvCxnSpPr>
        <p:spPr>
          <a:xfrm>
            <a:off x="9790818" y="5872004"/>
            <a:ext cx="1814098" cy="6703"/>
          </a:xfrm>
          <a:prstGeom prst="line">
            <a:avLst/>
          </a:prstGeom>
          <a:ln w="28575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98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463937-7097-4ECE-B750-9EB45034071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71500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244310-4817-4814-8DFC-DFB5ECFEE4AC}"/>
              </a:ext>
            </a:extLst>
          </p:cNvPr>
          <p:cNvSpPr txBox="1">
            <a:spLocks/>
          </p:cNvSpPr>
          <p:nvPr/>
        </p:nvSpPr>
        <p:spPr>
          <a:xfrm>
            <a:off x="1347104" y="85184"/>
            <a:ext cx="949779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Work Force for </a:t>
            </a:r>
            <a:r>
              <a:rPr lang="en-US" sz="28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Teracotta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 Tiles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DF607-32BE-4C14-B9E6-8CE8A7ECC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791" y="46587"/>
            <a:ext cx="1147983" cy="4783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4E547E-A805-45F0-8DA2-AFD3102CCD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4913"/>
            <a:ext cx="12192000" cy="64182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63F7BA-7E9E-471A-96EB-CAE376EA4A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252" y="524913"/>
            <a:ext cx="10754139" cy="64182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AEB1C7F-58B6-4BE6-AB74-2B3B64EC6647}"/>
              </a:ext>
            </a:extLst>
          </p:cNvPr>
          <p:cNvSpPr/>
          <p:nvPr/>
        </p:nvSpPr>
        <p:spPr>
          <a:xfrm>
            <a:off x="0" y="2681308"/>
            <a:ext cx="12192000" cy="1723549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6A56C3-2BFA-4F92-A7FE-71DF8E7622CA}"/>
              </a:ext>
            </a:extLst>
          </p:cNvPr>
          <p:cNvSpPr txBox="1"/>
          <p:nvPr/>
        </p:nvSpPr>
        <p:spPr>
          <a:xfrm>
            <a:off x="704542" y="2700607"/>
            <a:ext cx="209512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" panose="020B0604020202020204" pitchFamily="2" charset="0"/>
              </a:rPr>
              <a:t>50</a:t>
            </a:r>
            <a:b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Stupid Meeting" panose="02000500000000000000" pitchFamily="2" charset="0"/>
              </a:rPr>
            </a:b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Stupid Meeting" panose="02000500000000000000" pitchFamily="2" charset="0"/>
              </a:rPr>
              <a:t>WOMEN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0F2ADB-405A-4389-AC50-0C50CBB13954}"/>
              </a:ext>
            </a:extLst>
          </p:cNvPr>
          <p:cNvSpPr txBox="1"/>
          <p:nvPr/>
        </p:nvSpPr>
        <p:spPr>
          <a:xfrm>
            <a:off x="3079667" y="2681309"/>
            <a:ext cx="1822823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Helvetica" panose="020B0604020202020204" pitchFamily="2" charset="0"/>
              </a:rPr>
              <a:t>45</a:t>
            </a:r>
            <a:br>
              <a:rPr lang="en-US" sz="6600" dirty="0">
                <a:latin typeface="Stupid Meeting" panose="02000500000000000000" pitchFamily="2" charset="0"/>
              </a:rPr>
            </a:br>
            <a:r>
              <a:rPr lang="en-US" sz="4000" dirty="0">
                <a:latin typeface="Stupid Meeting" panose="02000500000000000000" pitchFamily="2" charset="0"/>
              </a:rPr>
              <a:t>MEN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C6E5BA-FC63-490D-BE6A-F42325169B6B}"/>
              </a:ext>
            </a:extLst>
          </p:cNvPr>
          <p:cNvSpPr txBox="1"/>
          <p:nvPr/>
        </p:nvSpPr>
        <p:spPr>
          <a:xfrm>
            <a:off x="5161874" y="2700607"/>
            <a:ext cx="209812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Helvetica" panose="020B0604020202020204" pitchFamily="2" charset="0"/>
              </a:rPr>
              <a:t>12</a:t>
            </a:r>
            <a:br>
              <a:rPr lang="en-US" sz="6600" dirty="0">
                <a:latin typeface="Stupid Meeting" panose="02000500000000000000" pitchFamily="2" charset="0"/>
              </a:rPr>
            </a:br>
            <a:r>
              <a:rPr lang="en-US" sz="4000" dirty="0">
                <a:latin typeface="Stupid Meeting" panose="02000500000000000000" pitchFamily="2" charset="0"/>
              </a:rPr>
              <a:t>MONTHS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CC12A0-6AB6-4AB6-8E9C-4520DA0BA38E}"/>
              </a:ext>
            </a:extLst>
          </p:cNvPr>
          <p:cNvSpPr txBox="1"/>
          <p:nvPr/>
        </p:nvSpPr>
        <p:spPr>
          <a:xfrm>
            <a:off x="7791683" y="2706546"/>
            <a:ext cx="373526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Helvetica" panose="020B0604020202020204" pitchFamily="2" charset="0"/>
              </a:rPr>
              <a:t>150,000</a:t>
            </a:r>
            <a:br>
              <a:rPr lang="en-US" sz="6600" dirty="0">
                <a:latin typeface="Stupid Meeting" panose="02000500000000000000" pitchFamily="2" charset="0"/>
              </a:rPr>
            </a:br>
            <a:r>
              <a:rPr lang="en-US" sz="4000" dirty="0">
                <a:latin typeface="Stupid Meeting" panose="02000500000000000000" pitchFamily="2" charset="0"/>
              </a:rPr>
              <a:t>Terracotta Tiles</a:t>
            </a:r>
          </a:p>
        </p:txBody>
      </p:sp>
    </p:spTree>
    <p:extLst>
      <p:ext uri="{BB962C8B-B14F-4D97-AF65-F5344CB8AC3E}">
        <p14:creationId xmlns:p14="http://schemas.microsoft.com/office/powerpoint/2010/main" val="9366103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4CECC0-0DCD-4E61-997D-93E18A9995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BB18C3-DE2C-487A-8B4B-96D19BCD9AF4}"/>
              </a:ext>
            </a:extLst>
          </p:cNvPr>
          <p:cNvSpPr txBox="1"/>
          <p:nvPr/>
        </p:nvSpPr>
        <p:spPr>
          <a:xfrm>
            <a:off x="2391093" y="1438352"/>
            <a:ext cx="7156174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CREDITS</a:t>
            </a:r>
            <a:br>
              <a:rPr lang="en-US" sz="1300" b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br>
              <a:rPr lang="en-US" sz="1300" b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b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Heritage Foundation of Pakistan Team: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Ar. Yasmeen Lari, </a:t>
            </a:r>
            <a:r>
              <a:rPr lang="en-US" sz="1300" i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SI HI Fukuoka Prize &amp; Jane Drew Prize Laureate, </a:t>
            </a:r>
            <a:br>
              <a:rPr lang="en-US" sz="1300" i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i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CEO Heritage Foundation of Pakistan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Naheem Hussain Shah, </a:t>
            </a:r>
            <a:r>
              <a:rPr lang="en-US" sz="1300" i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Project Manager.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Ashfaq, </a:t>
            </a:r>
            <a:r>
              <a:rPr lang="en-US" sz="1300" i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Heritage Architect.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Sayeda Shahpara Shah, </a:t>
            </a:r>
            <a:r>
              <a:rPr lang="en-US" sz="1300" i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Architect.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b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Sindh Government Partnership: 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Irshad Ali Sodhar, D.C. South Karachi.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b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Concept Development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Ar. Yasmeen Lari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b="1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Training of Barefoot Entrepreneurs and implementation</a:t>
            </a:r>
            <a:br>
              <a:rPr lang="en-US" sz="1300" b="1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 Naheem Hussain Shah</a:t>
            </a: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b="1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Drawings by</a:t>
            </a:r>
            <a:br>
              <a:rPr lang="en-US" sz="1300" b="1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Ar. Ashfaq Ahmed</a:t>
            </a:r>
            <a:br>
              <a:rPr lang="en-US" sz="1300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b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b="1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Research and coordination</a:t>
            </a:r>
            <a:br>
              <a:rPr lang="en-US" sz="1300" b="1" dirty="0"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n-US" sz="1300" dirty="0">
                <a:effectLst/>
                <a:latin typeface="Optima" panose="02020500000000000000" pitchFamily="18" charset="0"/>
                <a:ea typeface="DengXian" panose="02010600030101010101" pitchFamily="2" charset="-122"/>
                <a:cs typeface="Arial" panose="020B0604020202020204" pitchFamily="34" charset="0"/>
              </a:rPr>
              <a:t>Sayeda Shahpara Shah</a:t>
            </a:r>
            <a:endParaRPr lang="en-US" sz="13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3CBD1E-C4EB-4580-B2F2-57003D395C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6" r="14761"/>
          <a:stretch/>
        </p:blipFill>
        <p:spPr>
          <a:xfrm>
            <a:off x="5353295" y="160998"/>
            <a:ext cx="1231770" cy="117165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F3D7F3C-E1C5-4F40-A68E-8E0E13BC28DF}"/>
              </a:ext>
            </a:extLst>
          </p:cNvPr>
          <p:cNvGrpSpPr/>
          <p:nvPr/>
        </p:nvGrpSpPr>
        <p:grpSpPr>
          <a:xfrm>
            <a:off x="4439060" y="6256982"/>
            <a:ext cx="3060240" cy="529940"/>
            <a:chOff x="2789045" y="4838700"/>
            <a:chExt cx="3921403" cy="679068"/>
          </a:xfrm>
        </p:grpSpPr>
        <p:pic>
          <p:nvPicPr>
            <p:cNvPr id="9" name="Picture 2" descr="E:\HF Logo\HFP Logo PNG.png">
              <a:extLst>
                <a:ext uri="{FF2B5EF4-FFF2-40B4-BE49-F238E27FC236}">
                  <a16:creationId xmlns:a16="http://schemas.microsoft.com/office/drawing/2014/main" id="{5CE29DF3-3F18-4FA3-97E1-1AB5F8E458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8600" y="4838700"/>
              <a:ext cx="1097280" cy="457200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CB0F011-24A4-459B-BB0F-A01DC721ECDC}"/>
                </a:ext>
              </a:extLst>
            </p:cNvPr>
            <p:cNvSpPr txBox="1"/>
            <p:nvPr/>
          </p:nvSpPr>
          <p:spPr>
            <a:xfrm>
              <a:off x="2789045" y="5162820"/>
              <a:ext cx="3921403" cy="354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© Heritage Foundation of Pakistan | 2020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2825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C34B18A-83E1-4F03-98B8-AEDD94234B10}"/>
              </a:ext>
            </a:extLst>
          </p:cNvPr>
          <p:cNvSpPr txBox="1">
            <a:spLocks/>
          </p:cNvSpPr>
          <p:nvPr/>
        </p:nvSpPr>
        <p:spPr>
          <a:xfrm>
            <a:off x="-276260" y="16382"/>
            <a:ext cx="10844895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Karachi’s Historic Core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6A7D7FB-563B-40EE-95AE-90A705AF7E63}"/>
              </a:ext>
            </a:extLst>
          </p:cNvPr>
          <p:cNvSpPr/>
          <p:nvPr/>
        </p:nvSpPr>
        <p:spPr>
          <a:xfrm>
            <a:off x="6805789" y="5300733"/>
            <a:ext cx="5336353" cy="95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>
                <a:latin typeface="Beirut Regular"/>
                <a:cs typeface="Beirut Regular"/>
              </a:rPr>
              <a:t>1890 Map of Karachi </a:t>
            </a:r>
            <a:r>
              <a:rPr lang="en-US" sz="1600" dirty="0">
                <a:latin typeface="Beirut Regular"/>
                <a:cs typeface="Beirut Regular"/>
              </a:rPr>
              <a:t>by James Strachan</a:t>
            </a:r>
            <a:br>
              <a:rPr lang="en-US" sz="4800" b="1" dirty="0">
                <a:latin typeface="Beirut Regular"/>
                <a:cs typeface="Beirut Regular"/>
              </a:rPr>
            </a:br>
            <a:r>
              <a:rPr lang="en-US" sz="1400" i="1" dirty="0">
                <a:latin typeface="Beirut Regular"/>
                <a:cs typeface="Beirut Regular"/>
              </a:rPr>
              <a:t> From “The Dual City - Karachi during the Raj” </a:t>
            </a:r>
          </a:p>
          <a:p>
            <a:pPr>
              <a:lnSpc>
                <a:spcPct val="120000"/>
              </a:lnSpc>
            </a:pPr>
            <a:r>
              <a:rPr lang="en-US" sz="1400" i="1" dirty="0">
                <a:latin typeface="Beirut Regular"/>
                <a:cs typeface="Beirut Regular"/>
              </a:rPr>
              <a:t>by Yasmeen Lari &amp; </a:t>
            </a:r>
            <a:r>
              <a:rPr lang="en-US" sz="1400" i="1" dirty="0" err="1">
                <a:latin typeface="Beirut Regular"/>
                <a:cs typeface="Beirut Regular"/>
              </a:rPr>
              <a:t>Mihail</a:t>
            </a:r>
            <a:r>
              <a:rPr lang="en-US" sz="1400" i="1" dirty="0">
                <a:latin typeface="Beirut Regular"/>
                <a:cs typeface="Beirut Regular"/>
              </a:rPr>
              <a:t> Lari, OUP </a:t>
            </a:r>
            <a:r>
              <a:rPr lang="en-US" sz="1600" i="1" dirty="0">
                <a:latin typeface="Beirut Regular"/>
                <a:cs typeface="Beirut Regular"/>
              </a:rPr>
              <a:t>1996.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44ECBD-D449-4647-A3FB-4F6DDA50C812}"/>
              </a:ext>
            </a:extLst>
          </p:cNvPr>
          <p:cNvSpPr txBox="1">
            <a:spLocks/>
          </p:cNvSpPr>
          <p:nvPr/>
        </p:nvSpPr>
        <p:spPr>
          <a:xfrm>
            <a:off x="859179" y="3071832"/>
            <a:ext cx="667633" cy="332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20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89517C-5B5E-4338-960B-C92DA3C67D62}"/>
              </a:ext>
            </a:extLst>
          </p:cNvPr>
          <p:cNvSpPr txBox="1"/>
          <p:nvPr/>
        </p:nvSpPr>
        <p:spPr>
          <a:xfrm>
            <a:off x="174414" y="6458539"/>
            <a:ext cx="6506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Map of Karachi, 2020.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295C45B-8B90-492B-84F8-2C02AF1384D4}"/>
              </a:ext>
            </a:extLst>
          </p:cNvPr>
          <p:cNvGrpSpPr/>
          <p:nvPr/>
        </p:nvGrpSpPr>
        <p:grpSpPr>
          <a:xfrm>
            <a:off x="174415" y="728870"/>
            <a:ext cx="6506817" cy="5762232"/>
            <a:chOff x="174415" y="728870"/>
            <a:chExt cx="6506817" cy="576223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289CB22-9F7B-4E65-9775-3DCA19878D13}"/>
                </a:ext>
              </a:extLst>
            </p:cNvPr>
            <p:cNvGrpSpPr/>
            <p:nvPr/>
          </p:nvGrpSpPr>
          <p:grpSpPr>
            <a:xfrm>
              <a:off x="174415" y="728870"/>
              <a:ext cx="6506817" cy="5762232"/>
              <a:chOff x="174415" y="728870"/>
              <a:chExt cx="6506817" cy="576223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22B3F34B-AB44-2A4B-8504-6F7245E573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4415" y="728870"/>
                <a:ext cx="6506817" cy="5762232"/>
              </a:xfrm>
              <a:prstGeom prst="rect">
                <a:avLst/>
              </a:prstGeom>
            </p:spPr>
          </p:pic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B649C308-A9D5-44FE-9F4C-20629C24FEFD}"/>
                  </a:ext>
                </a:extLst>
              </p:cNvPr>
              <p:cNvSpPr/>
              <p:nvPr/>
            </p:nvSpPr>
            <p:spPr>
              <a:xfrm flipH="1">
                <a:off x="1848960" y="4174928"/>
                <a:ext cx="124697" cy="124697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7F8CF21-0536-4FB9-87E4-3A96E6A764FE}"/>
                </a:ext>
              </a:extLst>
            </p:cNvPr>
            <p:cNvSpPr txBox="1"/>
            <p:nvPr/>
          </p:nvSpPr>
          <p:spPr>
            <a:xfrm>
              <a:off x="345646" y="4377455"/>
              <a:ext cx="1503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>
                  <a:solidFill>
                    <a:srgbClr val="FF0000"/>
                  </a:solidFill>
                </a:rPr>
                <a:t>Historic Core</a:t>
              </a:r>
            </a:p>
          </p:txBody>
        </p: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3ED3BEA-51CF-4FFB-9E3F-0A6E7A0D02C0}"/>
              </a:ext>
            </a:extLst>
          </p:cNvPr>
          <p:cNvCxnSpPr>
            <a:cxnSpLocks/>
          </p:cNvCxnSpPr>
          <p:nvPr/>
        </p:nvCxnSpPr>
        <p:spPr>
          <a:xfrm flipV="1">
            <a:off x="1463040" y="4237276"/>
            <a:ext cx="323557" cy="2292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43AC6E4-98F7-4938-9ECA-DCBF5ED6B8E1}"/>
              </a:ext>
            </a:extLst>
          </p:cNvPr>
          <p:cNvGrpSpPr/>
          <p:nvPr/>
        </p:nvGrpSpPr>
        <p:grpSpPr>
          <a:xfrm>
            <a:off x="6805789" y="897139"/>
            <a:ext cx="5211797" cy="4447747"/>
            <a:chOff x="6805789" y="897139"/>
            <a:chExt cx="5211797" cy="444774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3497A79-6FB9-48B5-BC37-B7C44A98E7F8}"/>
                </a:ext>
              </a:extLst>
            </p:cNvPr>
            <p:cNvGrpSpPr/>
            <p:nvPr/>
          </p:nvGrpSpPr>
          <p:grpSpPr>
            <a:xfrm>
              <a:off x="6805789" y="1295399"/>
              <a:ext cx="5211797" cy="4049487"/>
              <a:chOff x="6805789" y="1295399"/>
              <a:chExt cx="5211797" cy="4049487"/>
            </a:xfrm>
          </p:grpSpPr>
          <p:pic>
            <p:nvPicPr>
              <p:cNvPr id="59" name="Picture 2">
                <a:extLst>
                  <a:ext uri="{FF2B5EF4-FFF2-40B4-BE49-F238E27FC236}">
                    <a16:creationId xmlns:a16="http://schemas.microsoft.com/office/drawing/2014/main" id="{A8142A3D-6BFD-6A4F-AC42-52F75E888B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805790" y="1295399"/>
                <a:ext cx="5211796" cy="40494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76AFB7C-3519-724C-9995-7EA9308A90AF}"/>
                  </a:ext>
                </a:extLst>
              </p:cNvPr>
              <p:cNvSpPr/>
              <p:nvPr/>
            </p:nvSpPr>
            <p:spPr>
              <a:xfrm>
                <a:off x="6805789" y="1513113"/>
                <a:ext cx="2025608" cy="1298668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lang="en-US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7165B23-8ECF-4C72-AC4F-732C0FA44866}"/>
                </a:ext>
              </a:extLst>
            </p:cNvPr>
            <p:cNvSpPr txBox="1"/>
            <p:nvPr/>
          </p:nvSpPr>
          <p:spPr>
            <a:xfrm>
              <a:off x="7195555" y="897139"/>
              <a:ext cx="1503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>
                  <a:solidFill>
                    <a:srgbClr val="FF0000"/>
                  </a:solidFill>
                </a:rPr>
                <a:t>Historic Core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019CDB3-CEB9-4AA9-8799-0ACEF420364F}"/>
                </a:ext>
              </a:extLst>
            </p:cNvPr>
            <p:cNvCxnSpPr>
              <a:cxnSpLocks/>
            </p:cNvCxnSpPr>
            <p:nvPr/>
          </p:nvCxnSpPr>
          <p:spPr>
            <a:xfrm>
              <a:off x="7858934" y="1163489"/>
              <a:ext cx="0" cy="69924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22340F1-2AEF-4B29-BDFA-C926115034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0597" y="5826037"/>
            <a:ext cx="451504" cy="49421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F9195E7-0B1F-409C-A8E3-C4369602E1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700000">
            <a:off x="11527708" y="5356462"/>
            <a:ext cx="500284" cy="54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9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C34B18A-83E1-4F03-98B8-AEDD94234B10}"/>
              </a:ext>
            </a:extLst>
          </p:cNvPr>
          <p:cNvSpPr txBox="1">
            <a:spLocks/>
          </p:cNvSpPr>
          <p:nvPr/>
        </p:nvSpPr>
        <p:spPr>
          <a:xfrm>
            <a:off x="0" y="21176"/>
            <a:ext cx="12192000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Decaying Historic Core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CE3425-06D1-4094-9EBE-D606DB47E3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5604" y="3773538"/>
            <a:ext cx="4068417" cy="2973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DDC6531-5CE8-4044-AAEC-E24E9C96BA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5605" y="620592"/>
            <a:ext cx="4068417" cy="30625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131FB4-CC82-49F1-B4AA-3F5183317F6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773537"/>
            <a:ext cx="4380152" cy="2973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C22B2A7-0EFF-4F3B-8320-0F63B0C167A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620592"/>
            <a:ext cx="4380152" cy="3066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861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C34B18A-83E1-4F03-98B8-AEDD94234B10}"/>
              </a:ext>
            </a:extLst>
          </p:cNvPr>
          <p:cNvSpPr txBox="1">
            <a:spLocks/>
          </p:cNvSpPr>
          <p:nvPr/>
        </p:nvSpPr>
        <p:spPr>
          <a:xfrm>
            <a:off x="0" y="16382"/>
            <a:ext cx="10751199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Regeneration of Karachi’s Historic Core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8E086F-06F6-EE44-82B7-B71DC33203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91" y="2225354"/>
            <a:ext cx="8534401" cy="4140200"/>
          </a:xfrm>
          <a:prstGeom prst="rect">
            <a:avLst/>
          </a:prstGeom>
        </p:spPr>
      </p:pic>
      <p:pic>
        <p:nvPicPr>
          <p:cNvPr id="8" name="Picture 7" descr="Marriot Road 3D View 01.jpg">
            <a:extLst>
              <a:ext uri="{FF2B5EF4-FFF2-40B4-BE49-F238E27FC236}">
                <a16:creationId xmlns:a16="http://schemas.microsoft.com/office/drawing/2014/main" id="{9A6B2CF7-08FA-0245-AF9D-1FF914E164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1338" y="2225354"/>
            <a:ext cx="2514240" cy="1732525"/>
          </a:xfrm>
          <a:prstGeom prst="rect">
            <a:avLst/>
          </a:prstGeom>
        </p:spPr>
      </p:pic>
      <p:pic>
        <p:nvPicPr>
          <p:cNvPr id="9" name="Picture 8" descr="Marriot Road 3D View 02.jpg">
            <a:extLst>
              <a:ext uri="{FF2B5EF4-FFF2-40B4-BE49-F238E27FC236}">
                <a16:creationId xmlns:a16="http://schemas.microsoft.com/office/drawing/2014/main" id="{B21F3E71-F0EF-1646-B306-B4A0EC6AF8A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1338" y="4451878"/>
            <a:ext cx="2514240" cy="15696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DC0BAB-BD79-4BD8-ABB8-351F19657F68}"/>
              </a:ext>
            </a:extLst>
          </p:cNvPr>
          <p:cNvSpPr txBox="1"/>
          <p:nvPr/>
        </p:nvSpPr>
        <p:spPr>
          <a:xfrm>
            <a:off x="594691" y="6341192"/>
            <a:ext cx="6506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Concept Plan 2019.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6A9F78-2FBC-43DD-A77A-4A189BE202D0}"/>
              </a:ext>
            </a:extLst>
          </p:cNvPr>
          <p:cNvSpPr/>
          <p:nvPr/>
        </p:nvSpPr>
        <p:spPr>
          <a:xfrm>
            <a:off x="594691" y="581310"/>
            <a:ext cx="11002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DENSO HALL RAHGUZAR WALKING STREET</a:t>
            </a:r>
          </a:p>
          <a:p>
            <a:pPr algn="ctr"/>
            <a:r>
              <a:rPr lang="en-US" sz="240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Climate Smart, Heritage &amp; People Centered, Landscaped </a:t>
            </a:r>
          </a:p>
          <a:p>
            <a:pPr algn="ctr"/>
            <a:r>
              <a:rPr lang="en-US" sz="240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Cultural &amp; Creative Activity Street </a:t>
            </a:r>
          </a:p>
          <a:p>
            <a:pPr algn="ctr"/>
            <a:r>
              <a:rPr lang="en-US" sz="240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Enabling Higher Revenues, Increased Commerce and Tourism.</a:t>
            </a:r>
            <a:endParaRPr lang="en-US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E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8FB504-5E60-4D8A-A02E-AADBBBA09764}"/>
              </a:ext>
            </a:extLst>
          </p:cNvPr>
          <p:cNvSpPr txBox="1"/>
          <p:nvPr/>
        </p:nvSpPr>
        <p:spPr>
          <a:xfrm>
            <a:off x="9265832" y="3923380"/>
            <a:ext cx="25651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Proposed view of the entrance from Napier Road. side.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3C8E53-16A6-462B-A6F0-6BE24F67613D}"/>
              </a:ext>
            </a:extLst>
          </p:cNvPr>
          <p:cNvSpPr txBox="1"/>
          <p:nvPr/>
        </p:nvSpPr>
        <p:spPr>
          <a:xfrm>
            <a:off x="9265833" y="6033415"/>
            <a:ext cx="21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Proposed view of Food Court.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A7FD63B-B84C-49F8-85D0-5B2D3F8F23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262459">
            <a:off x="8397614" y="5633388"/>
            <a:ext cx="500614" cy="54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04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C34B18A-83E1-4F03-98B8-AEDD94234B10}"/>
              </a:ext>
            </a:extLst>
          </p:cNvPr>
          <p:cNvSpPr txBox="1">
            <a:spLocks/>
          </p:cNvSpPr>
          <p:nvPr/>
        </p:nvSpPr>
        <p:spPr>
          <a:xfrm>
            <a:off x="361022" y="16382"/>
            <a:ext cx="9975546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Heritage-Centered Regeneration 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89B08F-54AD-2549-94E1-FE227B0BB8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2962" y="1237612"/>
            <a:ext cx="3234337" cy="18918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147B5C-4D56-9F43-BDAC-A9C9505CB4AB}"/>
              </a:ext>
            </a:extLst>
          </p:cNvPr>
          <p:cNvSpPr/>
          <p:nvPr/>
        </p:nvSpPr>
        <p:spPr>
          <a:xfrm>
            <a:off x="2548579" y="551213"/>
            <a:ext cx="7742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DENSO HALL RAHGUZAR WALKING STREET </a:t>
            </a:r>
            <a:endParaRPr lang="en-PK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8099D3-1C88-420C-8435-AFFE79C21A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3771" y="3641048"/>
            <a:ext cx="3234338" cy="281811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E6A5EE2-5DD8-406D-8D56-C97E5E1BFE52}"/>
              </a:ext>
            </a:extLst>
          </p:cNvPr>
          <p:cNvSpPr txBox="1"/>
          <p:nvPr/>
        </p:nvSpPr>
        <p:spPr>
          <a:xfrm>
            <a:off x="203356" y="6441791"/>
            <a:ext cx="6506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South-East Street Façade.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2D14CC3-20D3-4D26-B918-342AE08E16D4}"/>
              </a:ext>
            </a:extLst>
          </p:cNvPr>
          <p:cNvSpPr txBox="1"/>
          <p:nvPr/>
        </p:nvSpPr>
        <p:spPr>
          <a:xfrm>
            <a:off x="8674235" y="6454300"/>
            <a:ext cx="3234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Heritage buildings lining the street.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D8409EB-745B-4C62-8085-B96C6D8852E6}"/>
              </a:ext>
            </a:extLst>
          </p:cNvPr>
          <p:cNvSpPr txBox="1"/>
          <p:nvPr/>
        </p:nvSpPr>
        <p:spPr>
          <a:xfrm>
            <a:off x="8817114" y="3028975"/>
            <a:ext cx="3013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Denso Hall, 1865.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A4AD88-2223-4A2B-870E-784ED4357CBE}"/>
              </a:ext>
            </a:extLst>
          </p:cNvPr>
          <p:cNvSpPr txBox="1"/>
          <p:nvPr/>
        </p:nvSpPr>
        <p:spPr>
          <a:xfrm>
            <a:off x="203356" y="2756535"/>
            <a:ext cx="6506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North-West Street Façade.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813C9F-B1C5-42FC-9FB1-1C89C8B903F8}"/>
              </a:ext>
            </a:extLst>
          </p:cNvPr>
          <p:cNvSpPr txBox="1"/>
          <p:nvPr/>
        </p:nvSpPr>
        <p:spPr>
          <a:xfrm>
            <a:off x="209159" y="4713424"/>
            <a:ext cx="6506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Concept Plan.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76BCA7-6D7A-4112-A56E-28D31CA20A02}"/>
              </a:ext>
            </a:extLst>
          </p:cNvPr>
          <p:cNvGrpSpPr/>
          <p:nvPr/>
        </p:nvGrpSpPr>
        <p:grpSpPr>
          <a:xfrm>
            <a:off x="99172" y="955909"/>
            <a:ext cx="8341338" cy="5527368"/>
            <a:chOff x="99172" y="955909"/>
            <a:chExt cx="8341338" cy="552736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B12BA01-BDC0-BB46-BC26-595C0174B1AD}"/>
                </a:ext>
              </a:extLst>
            </p:cNvPr>
            <p:cNvGrpSpPr/>
            <p:nvPr/>
          </p:nvGrpSpPr>
          <p:grpSpPr>
            <a:xfrm>
              <a:off x="99172" y="955909"/>
              <a:ext cx="8341338" cy="5527368"/>
              <a:chOff x="442913" y="524672"/>
              <a:chExt cx="8936009" cy="5921425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F1375D0B-4198-3B43-8348-CE1566C71E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4524" y="2744991"/>
                <a:ext cx="8744092" cy="1829666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B745F90A-369B-6841-8848-3BC54768B4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554525" y="4884009"/>
                <a:ext cx="8824397" cy="1562088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7275D25-FBE5-F742-B30E-9A6F43AF34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2913" y="524672"/>
                <a:ext cx="8936009" cy="1931332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A521F6A-DA53-48C1-B09E-C6FD945A5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49447">
              <a:off x="7824597" y="4115011"/>
              <a:ext cx="500614" cy="5479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143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9" grpId="0"/>
      <p:bldP spid="40" grpId="0"/>
      <p:bldP spid="44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C34B18A-83E1-4F03-98B8-AEDD94234B10}"/>
              </a:ext>
            </a:extLst>
          </p:cNvPr>
          <p:cNvSpPr txBox="1">
            <a:spLocks/>
          </p:cNvSpPr>
          <p:nvPr/>
        </p:nvSpPr>
        <p:spPr>
          <a:xfrm>
            <a:off x="-276260" y="16382"/>
            <a:ext cx="10844895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Implementation of Denso Hall </a:t>
            </a:r>
            <a:r>
              <a:rPr lang="en-US" sz="28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Rahguzar</a:t>
            </a:r>
            <a:endParaRPr lang="en-US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Lithos Pro Regular"/>
              <a:cs typeface="Lithos Pro Regular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0C1AEA-6A84-824D-9C0F-E0C73F98E1B3}"/>
              </a:ext>
            </a:extLst>
          </p:cNvPr>
          <p:cNvSpPr txBox="1"/>
          <p:nvPr/>
        </p:nvSpPr>
        <p:spPr>
          <a:xfrm>
            <a:off x="233680" y="5403217"/>
            <a:ext cx="5726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Original condition.</a:t>
            </a:r>
            <a:endParaRPr lang="en-PK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3ED78C-50DC-4548-B773-059EB7929F05}"/>
              </a:ext>
            </a:extLst>
          </p:cNvPr>
          <p:cNvSpPr txBox="1"/>
          <p:nvPr/>
        </p:nvSpPr>
        <p:spPr>
          <a:xfrm>
            <a:off x="7968386" y="5361236"/>
            <a:ext cx="19046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Nearing completion</a:t>
            </a:r>
            <a:r>
              <a:rPr lang="en-PK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87E23F-1D02-4906-97AB-379ED0ACFF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454783"/>
            <a:ext cx="6019114" cy="39104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566F47-529C-3C40-843D-3DBA98AAA3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680" y="1473770"/>
            <a:ext cx="5726748" cy="391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CDA1C4-505B-40D3-8850-F9B04F3BB0A2}"/>
              </a:ext>
            </a:extLst>
          </p:cNvPr>
          <p:cNvCxnSpPr>
            <a:cxnSpLocks/>
          </p:cNvCxnSpPr>
          <p:nvPr/>
        </p:nvCxnSpPr>
        <p:spPr>
          <a:xfrm flipV="1">
            <a:off x="6095999" y="2411895"/>
            <a:ext cx="0" cy="27697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CBD6259-9A6B-4E57-AD05-323E9D6CEEA8}"/>
              </a:ext>
            </a:extLst>
          </p:cNvPr>
          <p:cNvSpPr txBox="1"/>
          <p:nvPr/>
        </p:nvSpPr>
        <p:spPr>
          <a:xfrm>
            <a:off x="5764695" y="1188230"/>
            <a:ext cx="3710608" cy="923330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Use of Slaked lime</a:t>
            </a:r>
            <a:br>
              <a:rPr lang="en-US" dirty="0"/>
            </a:br>
            <a:r>
              <a:rPr lang="en-US" dirty="0"/>
              <a:t>Quality of lime</a:t>
            </a:r>
            <a:br>
              <a:rPr lang="en-US" dirty="0"/>
            </a:br>
            <a:r>
              <a:rPr lang="en-US" dirty="0"/>
              <a:t>Reduced carbon footprint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2C49B78-3075-4997-BA9A-ADF390E539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50609"/>
            <a:ext cx="12192000" cy="5669027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C1439EB-DF25-4AF8-B3FB-6E078AE1C7F3}"/>
              </a:ext>
            </a:extLst>
          </p:cNvPr>
          <p:cNvCxnSpPr>
            <a:cxnSpLocks/>
            <a:endCxn id="47" idx="2"/>
          </p:cNvCxnSpPr>
          <p:nvPr/>
        </p:nvCxnSpPr>
        <p:spPr>
          <a:xfrm flipV="1">
            <a:off x="6670526" y="1844697"/>
            <a:ext cx="0" cy="2429813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319B2BC-576F-4211-A160-B4B5BB1996C7}"/>
              </a:ext>
            </a:extLst>
          </p:cNvPr>
          <p:cNvCxnSpPr>
            <a:cxnSpLocks/>
            <a:endCxn id="48" idx="2"/>
          </p:cNvCxnSpPr>
          <p:nvPr/>
        </p:nvCxnSpPr>
        <p:spPr>
          <a:xfrm flipV="1">
            <a:off x="7723872" y="1538268"/>
            <a:ext cx="0" cy="2196817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C4A049C-C6B0-4119-B6EF-25F6F894B02F}"/>
              </a:ext>
            </a:extLst>
          </p:cNvPr>
          <p:cNvCxnSpPr>
            <a:cxnSpLocks/>
            <a:endCxn id="49" idx="2"/>
          </p:cNvCxnSpPr>
          <p:nvPr/>
        </p:nvCxnSpPr>
        <p:spPr>
          <a:xfrm flipV="1">
            <a:off x="8718007" y="1251142"/>
            <a:ext cx="0" cy="2046623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8B8B4AA-6EA6-4391-A93D-0F6B0FCC546F}"/>
              </a:ext>
            </a:extLst>
          </p:cNvPr>
          <p:cNvCxnSpPr>
            <a:cxnSpLocks/>
            <a:endCxn id="51" idx="2"/>
          </p:cNvCxnSpPr>
          <p:nvPr/>
        </p:nvCxnSpPr>
        <p:spPr>
          <a:xfrm flipV="1">
            <a:off x="9638642" y="908086"/>
            <a:ext cx="38128" cy="2037581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64136B-A04C-4176-BC81-05EE1E52CE93}"/>
              </a:ext>
            </a:extLst>
          </p:cNvPr>
          <p:cNvCxnSpPr>
            <a:cxnSpLocks/>
            <a:stCxn id="47" idx="2"/>
            <a:endCxn id="51" idx="2"/>
          </p:cNvCxnSpPr>
          <p:nvPr/>
        </p:nvCxnSpPr>
        <p:spPr>
          <a:xfrm flipV="1">
            <a:off x="6670526" y="908086"/>
            <a:ext cx="3006244" cy="93661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4733D16-4049-426E-994E-87BF3EE744BF}"/>
              </a:ext>
            </a:extLst>
          </p:cNvPr>
          <p:cNvSpPr txBox="1"/>
          <p:nvPr/>
        </p:nvSpPr>
        <p:spPr>
          <a:xfrm rot="20604077">
            <a:off x="5618765" y="808168"/>
            <a:ext cx="4917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Miyawaki Dense Forests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21BD3F2-5300-4C51-883A-6552FF25A16E}"/>
              </a:ext>
            </a:extLst>
          </p:cNvPr>
          <p:cNvSpPr txBox="1"/>
          <p:nvPr/>
        </p:nvSpPr>
        <p:spPr>
          <a:xfrm rot="20590560">
            <a:off x="6380692" y="1483269"/>
            <a:ext cx="47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E64051-E26D-44E3-A6E4-94B523D7DEFE}"/>
              </a:ext>
            </a:extLst>
          </p:cNvPr>
          <p:cNvSpPr txBox="1"/>
          <p:nvPr/>
        </p:nvSpPr>
        <p:spPr>
          <a:xfrm rot="20590560">
            <a:off x="7434038" y="1176840"/>
            <a:ext cx="47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69776E3-FBCB-4E51-A04A-E278705EFBD3}"/>
              </a:ext>
            </a:extLst>
          </p:cNvPr>
          <p:cNvSpPr txBox="1"/>
          <p:nvPr/>
        </p:nvSpPr>
        <p:spPr>
          <a:xfrm rot="20590560">
            <a:off x="8428173" y="889714"/>
            <a:ext cx="47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482927-8D83-4A98-8531-099251136F32}"/>
              </a:ext>
            </a:extLst>
          </p:cNvPr>
          <p:cNvSpPr txBox="1"/>
          <p:nvPr/>
        </p:nvSpPr>
        <p:spPr>
          <a:xfrm rot="20590560">
            <a:off x="9386936" y="546658"/>
            <a:ext cx="47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0078E4DE-5EB7-4D87-9830-4BFE82577E9C}"/>
              </a:ext>
            </a:extLst>
          </p:cNvPr>
          <p:cNvCxnSpPr>
            <a:cxnSpLocks/>
          </p:cNvCxnSpPr>
          <p:nvPr/>
        </p:nvCxnSpPr>
        <p:spPr>
          <a:xfrm>
            <a:off x="9343608" y="3715403"/>
            <a:ext cx="8393" cy="1139130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3EBD34FB-5F63-4421-9F2D-1C9CADAD7784}"/>
              </a:ext>
            </a:extLst>
          </p:cNvPr>
          <p:cNvCxnSpPr>
            <a:cxnSpLocks/>
          </p:cNvCxnSpPr>
          <p:nvPr/>
        </p:nvCxnSpPr>
        <p:spPr>
          <a:xfrm flipV="1">
            <a:off x="7390706" y="4284968"/>
            <a:ext cx="2849332" cy="17850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FBC81B68-0059-4A5F-94FD-C317E6024E0E}"/>
              </a:ext>
            </a:extLst>
          </p:cNvPr>
          <p:cNvSpPr txBox="1"/>
          <p:nvPr/>
        </p:nvSpPr>
        <p:spPr>
          <a:xfrm rot="19625819">
            <a:off x="7819885" y="5438777"/>
            <a:ext cx="199097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2 Food Courts</a:t>
            </a:r>
          </a:p>
          <a:p>
            <a:pPr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Porous</a:t>
            </a:r>
            <a:b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Pavements &amp; </a:t>
            </a:r>
          </a:p>
          <a:p>
            <a:pPr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Aquifer pits</a:t>
            </a:r>
          </a:p>
          <a:p>
            <a:pPr algn="ctr"/>
            <a:endParaRPr lang="en-US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8B37A2F7-B91C-43B3-AFD6-5150F727A3D0}"/>
              </a:ext>
            </a:extLst>
          </p:cNvPr>
          <p:cNvCxnSpPr>
            <a:cxnSpLocks/>
          </p:cNvCxnSpPr>
          <p:nvPr/>
        </p:nvCxnSpPr>
        <p:spPr>
          <a:xfrm>
            <a:off x="10240038" y="3399293"/>
            <a:ext cx="0" cy="903446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DC3090A-0921-4E25-973F-EA7AC331150A}"/>
              </a:ext>
            </a:extLst>
          </p:cNvPr>
          <p:cNvSpPr txBox="1"/>
          <p:nvPr/>
        </p:nvSpPr>
        <p:spPr>
          <a:xfrm rot="2336252">
            <a:off x="2920786" y="6153146"/>
            <a:ext cx="1590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1200" dirty="0">
                <a:solidFill>
                  <a:srgbClr val="C00000"/>
                </a:solidFill>
                <a:latin typeface="Arial Black" panose="020B0A04020102020204" pitchFamily="34" charset="0"/>
              </a:rPr>
              <a:t>Unloading </a:t>
            </a:r>
            <a:br>
              <a:rPr lang="en-US" sz="12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1200" dirty="0">
                <a:solidFill>
                  <a:srgbClr val="C00000"/>
                </a:solidFill>
                <a:latin typeface="Arial Black" panose="020B0A04020102020204" pitchFamily="34" charset="0"/>
              </a:rPr>
              <a:t>Bay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36125B2-844E-4376-B17D-9A9049D1711A}"/>
              </a:ext>
            </a:extLst>
          </p:cNvPr>
          <p:cNvCxnSpPr>
            <a:cxnSpLocks/>
          </p:cNvCxnSpPr>
          <p:nvPr/>
        </p:nvCxnSpPr>
        <p:spPr>
          <a:xfrm>
            <a:off x="5870740" y="5683721"/>
            <a:ext cx="0" cy="789688"/>
          </a:xfrm>
          <a:prstGeom prst="straightConnector1">
            <a:avLst/>
          </a:prstGeom>
          <a:ln w="19050">
            <a:solidFill>
              <a:srgbClr val="7E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1BFB39D-3E64-41D6-9435-37C3519CD976}"/>
              </a:ext>
            </a:extLst>
          </p:cNvPr>
          <p:cNvCxnSpPr>
            <a:cxnSpLocks/>
          </p:cNvCxnSpPr>
          <p:nvPr/>
        </p:nvCxnSpPr>
        <p:spPr>
          <a:xfrm>
            <a:off x="7962997" y="4589019"/>
            <a:ext cx="0" cy="634894"/>
          </a:xfrm>
          <a:prstGeom prst="straightConnector1">
            <a:avLst/>
          </a:prstGeom>
          <a:ln w="19050">
            <a:solidFill>
              <a:srgbClr val="7E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29C3AA2-EF03-47D5-97DA-D83926739C03}"/>
              </a:ext>
            </a:extLst>
          </p:cNvPr>
          <p:cNvCxnSpPr>
            <a:cxnSpLocks/>
          </p:cNvCxnSpPr>
          <p:nvPr/>
        </p:nvCxnSpPr>
        <p:spPr>
          <a:xfrm flipV="1">
            <a:off x="5870740" y="4302740"/>
            <a:ext cx="3604563" cy="2169742"/>
          </a:xfrm>
          <a:prstGeom prst="line">
            <a:avLst/>
          </a:prstGeom>
          <a:ln w="38100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E5632CEE-6026-4D4D-9ED5-2EA5D52F231F}"/>
              </a:ext>
            </a:extLst>
          </p:cNvPr>
          <p:cNvCxnSpPr>
            <a:cxnSpLocks/>
          </p:cNvCxnSpPr>
          <p:nvPr/>
        </p:nvCxnSpPr>
        <p:spPr>
          <a:xfrm flipH="1">
            <a:off x="7390707" y="4768403"/>
            <a:ext cx="1" cy="1291715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9793CCF-7439-48A1-8AF0-272510166189}"/>
              </a:ext>
            </a:extLst>
          </p:cNvPr>
          <p:cNvSpPr txBox="1"/>
          <p:nvPr/>
        </p:nvSpPr>
        <p:spPr>
          <a:xfrm rot="19702203">
            <a:off x="6127753" y="5895910"/>
            <a:ext cx="14391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7E0000"/>
                </a:solidFill>
                <a:latin typeface="Arial Black" panose="020B0A04020102020204" pitchFamily="34" charset="0"/>
              </a:rPr>
              <a:t>Permeable Terracotta</a:t>
            </a:r>
          </a:p>
          <a:p>
            <a:r>
              <a:rPr lang="en-US" sz="1400" dirty="0">
                <a:solidFill>
                  <a:srgbClr val="7E0000"/>
                </a:solidFill>
                <a:latin typeface="Arial Black" panose="020B0A04020102020204" pitchFamily="34" charset="0"/>
              </a:rPr>
              <a:t>Cobbles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084F038-EE97-40A8-9BA2-701C590BD84D}"/>
              </a:ext>
            </a:extLst>
          </p:cNvPr>
          <p:cNvCxnSpPr>
            <a:cxnSpLocks/>
          </p:cNvCxnSpPr>
          <p:nvPr/>
        </p:nvCxnSpPr>
        <p:spPr>
          <a:xfrm>
            <a:off x="9475303" y="3715403"/>
            <a:ext cx="0" cy="587336"/>
          </a:xfrm>
          <a:prstGeom prst="straightConnector1">
            <a:avLst/>
          </a:prstGeom>
          <a:ln w="19050">
            <a:solidFill>
              <a:srgbClr val="7E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F2C636F3-9467-4F1C-A77C-D12929744BC4}"/>
              </a:ext>
            </a:extLst>
          </p:cNvPr>
          <p:cNvSpPr txBox="1"/>
          <p:nvPr/>
        </p:nvSpPr>
        <p:spPr>
          <a:xfrm rot="19416640">
            <a:off x="2961320" y="6140850"/>
            <a:ext cx="2306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spcAft>
                <a:spcPts val="600"/>
              </a:spcAft>
            </a:pPr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Entry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567BB74-CC41-47E1-8BA3-248BF2938B6C}"/>
              </a:ext>
            </a:extLst>
          </p:cNvPr>
          <p:cNvSpPr txBox="1"/>
          <p:nvPr/>
        </p:nvSpPr>
        <p:spPr>
          <a:xfrm rot="19569258">
            <a:off x="9632832" y="2626920"/>
            <a:ext cx="1827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Entry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42E0D34E-1DE8-41DE-9C31-328729D960EB}"/>
              </a:ext>
            </a:extLst>
          </p:cNvPr>
          <p:cNvCxnSpPr>
            <a:cxnSpLocks/>
          </p:cNvCxnSpPr>
          <p:nvPr/>
        </p:nvCxnSpPr>
        <p:spPr>
          <a:xfrm flipV="1">
            <a:off x="4327782" y="4574545"/>
            <a:ext cx="0" cy="1225144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2C12F80-7CA4-4B71-A66D-2B188FB3E49F}"/>
              </a:ext>
            </a:extLst>
          </p:cNvPr>
          <p:cNvCxnSpPr>
            <a:cxnSpLocks/>
          </p:cNvCxnSpPr>
          <p:nvPr/>
        </p:nvCxnSpPr>
        <p:spPr>
          <a:xfrm flipH="1">
            <a:off x="3038772" y="4589019"/>
            <a:ext cx="1285949" cy="6125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A304EB82-2BBA-4484-86CB-1332309E5722}"/>
              </a:ext>
            </a:extLst>
          </p:cNvPr>
          <p:cNvSpPr txBox="1"/>
          <p:nvPr/>
        </p:nvSpPr>
        <p:spPr>
          <a:xfrm rot="20020815">
            <a:off x="1832459" y="4554366"/>
            <a:ext cx="2732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Emergency</a:t>
            </a:r>
          </a:p>
          <a:p>
            <a:pPr lvl="1"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Services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C34B18A-83E1-4F03-98B8-AEDD94234B10}"/>
              </a:ext>
            </a:extLst>
          </p:cNvPr>
          <p:cNvSpPr txBox="1">
            <a:spLocks/>
          </p:cNvSpPr>
          <p:nvPr/>
        </p:nvSpPr>
        <p:spPr>
          <a:xfrm>
            <a:off x="-276260" y="16382"/>
            <a:ext cx="10844895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 Smart Historic eco-Enclave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8814B7CC-10FB-F446-9701-C9A4C279F73D}"/>
              </a:ext>
            </a:extLst>
          </p:cNvPr>
          <p:cNvSpPr txBox="1"/>
          <p:nvPr/>
        </p:nvSpPr>
        <p:spPr>
          <a:xfrm rot="20174735">
            <a:off x="9631827" y="1599217"/>
            <a:ext cx="2375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Emergency</a:t>
            </a:r>
          </a:p>
          <a:p>
            <a:pPr lvl="1"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Services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65BD871-BB41-9D40-A801-6995A4AF9984}"/>
              </a:ext>
            </a:extLst>
          </p:cNvPr>
          <p:cNvSpPr txBox="1"/>
          <p:nvPr/>
        </p:nvSpPr>
        <p:spPr>
          <a:xfrm rot="20328096">
            <a:off x="3803442" y="2375145"/>
            <a:ext cx="2449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12 Notified 19</a:t>
            </a:r>
            <a:r>
              <a:rPr lang="en-US" baseline="30000" dirty="0">
                <a:solidFill>
                  <a:srgbClr val="C00000"/>
                </a:solidFill>
                <a:latin typeface="Arial Black" panose="020B0A04020102020204" pitchFamily="34" charset="0"/>
              </a:rPr>
              <a:t>th</a:t>
            </a:r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 c. </a:t>
            </a:r>
          </a:p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Heritage Assets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FCB1EEC-5FA3-40CC-96D6-C52992D35257}"/>
              </a:ext>
            </a:extLst>
          </p:cNvPr>
          <p:cNvCxnSpPr>
            <a:cxnSpLocks/>
          </p:cNvCxnSpPr>
          <p:nvPr/>
        </p:nvCxnSpPr>
        <p:spPr>
          <a:xfrm flipV="1">
            <a:off x="10131177" y="2477327"/>
            <a:ext cx="8923" cy="606965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D0F2945-E8BF-4798-9019-C2C95545961C}"/>
              </a:ext>
            </a:extLst>
          </p:cNvPr>
          <p:cNvCxnSpPr>
            <a:cxnSpLocks/>
          </p:cNvCxnSpPr>
          <p:nvPr/>
        </p:nvCxnSpPr>
        <p:spPr>
          <a:xfrm flipH="1">
            <a:off x="10140100" y="1926876"/>
            <a:ext cx="1161887" cy="55045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4DF3077-D83B-4F9C-AD00-30B4075BA184}"/>
              </a:ext>
            </a:extLst>
          </p:cNvPr>
          <p:cNvGrpSpPr/>
          <p:nvPr/>
        </p:nvGrpSpPr>
        <p:grpSpPr>
          <a:xfrm rot="21434156">
            <a:off x="4425563" y="6045883"/>
            <a:ext cx="387915" cy="287466"/>
            <a:chOff x="4256598" y="6136582"/>
            <a:chExt cx="387915" cy="28746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02E54BD-4759-43D6-92CA-D3D0365D81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3261" y="6158906"/>
              <a:ext cx="47944" cy="26067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717A954-F0A1-4C1E-B975-2F63CB8087F0}"/>
                </a:ext>
              </a:extLst>
            </p:cNvPr>
            <p:cNvCxnSpPr>
              <a:cxnSpLocks/>
            </p:cNvCxnSpPr>
            <p:nvPr/>
          </p:nvCxnSpPr>
          <p:spPr>
            <a:xfrm>
              <a:off x="4394272" y="6136582"/>
              <a:ext cx="250241" cy="57954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91998FF-C13C-4ABC-AD4F-EA04A530B08A}"/>
                </a:ext>
              </a:extLst>
            </p:cNvPr>
            <p:cNvCxnSpPr>
              <a:cxnSpLocks/>
            </p:cNvCxnSpPr>
            <p:nvPr/>
          </p:nvCxnSpPr>
          <p:spPr>
            <a:xfrm rot="165844" flipH="1">
              <a:off x="4256598" y="6186724"/>
              <a:ext cx="339657" cy="237324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F912930-C25D-40E5-B7D6-C3036CF34F36}"/>
              </a:ext>
            </a:extLst>
          </p:cNvPr>
          <p:cNvGrpSpPr/>
          <p:nvPr/>
        </p:nvGrpSpPr>
        <p:grpSpPr>
          <a:xfrm rot="10800000">
            <a:off x="10377730" y="2878207"/>
            <a:ext cx="395402" cy="286406"/>
            <a:chOff x="4249111" y="6136582"/>
            <a:chExt cx="395402" cy="286406"/>
          </a:xfrm>
        </p:grpSpPr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91A2953E-0495-4819-9DAD-954E12C551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3261" y="6158906"/>
              <a:ext cx="47944" cy="26067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14BDFC44-6602-425B-AB66-A48D052DD279}"/>
                </a:ext>
              </a:extLst>
            </p:cNvPr>
            <p:cNvCxnSpPr>
              <a:cxnSpLocks/>
            </p:cNvCxnSpPr>
            <p:nvPr/>
          </p:nvCxnSpPr>
          <p:spPr>
            <a:xfrm>
              <a:off x="4394272" y="6136582"/>
              <a:ext cx="250241" cy="57954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2440A13-BC0C-4006-8762-1CB97849F3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49111" y="6182695"/>
              <a:ext cx="382761" cy="240293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31B33143-FBCE-445F-89E4-26CDC52DDF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284" y="5068597"/>
            <a:ext cx="2094308" cy="1667119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38CD3B49-0BDE-4A15-822E-E67105B1B6E2}"/>
              </a:ext>
            </a:extLst>
          </p:cNvPr>
          <p:cNvSpPr txBox="1"/>
          <p:nvPr/>
        </p:nvSpPr>
        <p:spPr>
          <a:xfrm rot="19609210">
            <a:off x="9494540" y="4520981"/>
            <a:ext cx="140419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Pushcart</a:t>
            </a:r>
            <a:b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Court</a:t>
            </a:r>
          </a:p>
          <a:p>
            <a:pPr algn="ctr"/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Porous</a:t>
            </a:r>
            <a:b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1400" dirty="0">
                <a:solidFill>
                  <a:srgbClr val="C00000"/>
                </a:solidFill>
                <a:latin typeface="Arial Black" panose="020B0A04020102020204" pitchFamily="34" charset="0"/>
              </a:rPr>
              <a:t>Pavement</a:t>
            </a:r>
          </a:p>
          <a:p>
            <a:pPr algn="ctr"/>
            <a:endParaRPr lang="en-US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177C9B7-B36D-4230-A91C-F1D3FCF87314}"/>
              </a:ext>
            </a:extLst>
          </p:cNvPr>
          <p:cNvSpPr txBox="1"/>
          <p:nvPr/>
        </p:nvSpPr>
        <p:spPr>
          <a:xfrm>
            <a:off x="202730" y="766070"/>
            <a:ext cx="47441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PK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Heritage Structures </a:t>
            </a:r>
            <a:endParaRPr lang="en-US" sz="2400" b="1" dirty="0">
              <a:solidFill>
                <a:srgbClr val="7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PK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Miyawaki Dense Forests</a:t>
            </a:r>
            <a:endParaRPr lang="en-US" sz="2400" b="1" dirty="0">
              <a:solidFill>
                <a:srgbClr val="7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Pedestrian Walkways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PK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Food Courts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PK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Pushcart Court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PK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Acquifer Wells</a:t>
            </a:r>
            <a:endParaRPr lang="en-US" sz="2400" b="1" dirty="0">
              <a:solidFill>
                <a:srgbClr val="7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air Cafes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air Cultural/</a:t>
            </a:r>
          </a:p>
          <a:p>
            <a:r>
              <a:rPr lang="en-US" sz="2400" b="1" dirty="0">
                <a:solidFill>
                  <a:srgbClr val="7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Creative Activity Areas</a:t>
            </a:r>
            <a:endParaRPr lang="en-PK" sz="2400" b="1" dirty="0">
              <a:solidFill>
                <a:srgbClr val="7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PK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8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0BA9772F-2EC5-4C93-B945-5A540D7370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06926"/>
          </a:xfrm>
          <a:prstGeom prst="rect">
            <a:avLst/>
          </a:prstGeom>
          <a:solidFill>
            <a:srgbClr val="3B6270">
              <a:alpha val="7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21920" tIns="60960" rIns="121920" bIns="6096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en-US" sz="3733" dirty="0">
              <a:ln>
                <a:solidFill>
                  <a:srgbClr val="3366FF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C34B18A-83E1-4F03-98B8-AEDD94234B10}"/>
              </a:ext>
            </a:extLst>
          </p:cNvPr>
          <p:cNvSpPr txBox="1">
            <a:spLocks/>
          </p:cNvSpPr>
          <p:nvPr/>
        </p:nvSpPr>
        <p:spPr>
          <a:xfrm>
            <a:off x="-276260" y="16382"/>
            <a:ext cx="10844895" cy="401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ithos Pro Regular"/>
                <a:cs typeface="Lithos Pro Regular"/>
              </a:rPr>
              <a:t>Climate Smart Historic eco-Enclave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2103720-9D2E-4652-AC39-4FAEC580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099" y="60655"/>
            <a:ext cx="943879" cy="393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5C6B9-6DCF-4290-B000-AB77BEDC3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568" y="14068"/>
            <a:ext cx="414631" cy="47371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0896C1E-3278-E44B-8863-94ECA14F1BB1}"/>
              </a:ext>
            </a:extLst>
          </p:cNvPr>
          <p:cNvSpPr/>
          <p:nvPr/>
        </p:nvSpPr>
        <p:spPr>
          <a:xfrm>
            <a:off x="2060504" y="520657"/>
            <a:ext cx="8726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50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CONSERVING HISTORIC LANDSCAPE</a:t>
            </a:r>
            <a:endParaRPr lang="en-US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E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rajan Pro" panose="02020502050506020301" pitchFamily="18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D9EF66-A44B-8443-8DC8-6B8A73912FF0}"/>
              </a:ext>
            </a:extLst>
          </p:cNvPr>
          <p:cNvSpPr txBox="1"/>
          <p:nvPr/>
        </p:nvSpPr>
        <p:spPr>
          <a:xfrm>
            <a:off x="361022" y="1075041"/>
            <a:ext cx="573497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Historic façade cleaning in 2019.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Collaboration with owners to rehabilitate heritage.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Removal of illegal construction from heritage buildings.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Heritage Rejuvenation Committee for action against Illegal construction.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ln w="0"/>
              <a:solidFill>
                <a:srgbClr val="7E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n w="0"/>
                <a:solidFill>
                  <a:srgbClr val="7E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Creation of sense of place and maintaining human scale.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E66B4C-93CB-4D1A-B306-8CD3FF09F7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1" y="947566"/>
            <a:ext cx="5734978" cy="214147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51A318A-1048-41CE-9B39-12A781B42EC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9285" y="3275624"/>
            <a:ext cx="5734978" cy="21414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126B72F-B0A3-425C-848A-5741E2DB1142}"/>
              </a:ext>
            </a:extLst>
          </p:cNvPr>
          <p:cNvSpPr txBox="1"/>
          <p:nvPr/>
        </p:nvSpPr>
        <p:spPr>
          <a:xfrm>
            <a:off x="6130927" y="3067152"/>
            <a:ext cx="5711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Quettawala</a:t>
            </a:r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 Building: Original state.</a:t>
            </a:r>
            <a:endParaRPr lang="en-PK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C78792-B3A7-4632-A06D-908608FDE4CF}"/>
              </a:ext>
            </a:extLst>
          </p:cNvPr>
          <p:cNvSpPr txBox="1"/>
          <p:nvPr/>
        </p:nvSpPr>
        <p:spPr>
          <a:xfrm>
            <a:off x="6095999" y="5232434"/>
            <a:ext cx="5734979" cy="308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Quettawala</a:t>
            </a:r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 Building after removal of illegal elements.</a:t>
            </a:r>
            <a:endParaRPr lang="en-PK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0ECDBD-5B41-471C-B9B1-06403386A9BD}"/>
              </a:ext>
            </a:extLst>
          </p:cNvPr>
          <p:cNvSpPr txBox="1"/>
          <p:nvPr/>
        </p:nvSpPr>
        <p:spPr>
          <a:xfrm>
            <a:off x="6443236" y="6476352"/>
            <a:ext cx="5087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Pavement carrying Karachi’s historic heritage landmarks. </a:t>
            </a:r>
            <a:endParaRPr lang="en-PK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FB0890-4C54-44EB-BB65-3FFD578ADFAB}"/>
              </a:ext>
            </a:extLst>
          </p:cNvPr>
          <p:cNvGrpSpPr/>
          <p:nvPr/>
        </p:nvGrpSpPr>
        <p:grpSpPr>
          <a:xfrm>
            <a:off x="5946665" y="5609910"/>
            <a:ext cx="6080217" cy="956223"/>
            <a:chOff x="5450255" y="5455023"/>
            <a:chExt cx="6571417" cy="103347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5FEFF56-E039-4A57-9771-DF846FEC4B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14087" r="27848" b="62527"/>
            <a:stretch/>
          </p:blipFill>
          <p:spPr>
            <a:xfrm>
              <a:off x="5450255" y="5524310"/>
              <a:ext cx="3451555" cy="807677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9DAD80B-5746-44D0-ABC8-7DBF32690E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0" t="37350" r="30173" b="32726"/>
            <a:stretch/>
          </p:blipFill>
          <p:spPr>
            <a:xfrm>
              <a:off x="8740446" y="5455023"/>
              <a:ext cx="3281226" cy="10334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802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15506</TotalTime>
  <Words>1413</Words>
  <Application>Microsoft Office PowerPoint</Application>
  <PresentationFormat>Widescreen</PresentationFormat>
  <Paragraphs>231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Arial</vt:lpstr>
      <vt:lpstr>Arial Black</vt:lpstr>
      <vt:lpstr>Beirut Regular</vt:lpstr>
      <vt:lpstr>Calibri</vt:lpstr>
      <vt:lpstr>Calibri Light</vt:lpstr>
      <vt:lpstr>Helvetica</vt:lpstr>
      <vt:lpstr>Lithos Pro Regular</vt:lpstr>
      <vt:lpstr>Optima</vt:lpstr>
      <vt:lpstr>Roboto</vt:lpstr>
      <vt:lpstr>Stupid Meeting</vt:lpstr>
      <vt:lpstr>Trajan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383</cp:revision>
  <dcterms:created xsi:type="dcterms:W3CDTF">2021-03-31T07:47:58Z</dcterms:created>
  <dcterms:modified xsi:type="dcterms:W3CDTF">2021-05-20T08:24:57Z</dcterms:modified>
</cp:coreProperties>
</file>